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65" r:id="rId2"/>
    <p:sldId id="257" r:id="rId3"/>
    <p:sldId id="269" r:id="rId4"/>
    <p:sldId id="276" r:id="rId5"/>
    <p:sldId id="259" r:id="rId6"/>
    <p:sldId id="277" r:id="rId7"/>
    <p:sldId id="271" r:id="rId8"/>
    <p:sldId id="278" r:id="rId9"/>
    <p:sldId id="273" r:id="rId10"/>
    <p:sldId id="279" r:id="rId11"/>
    <p:sldId id="280" r:id="rId12"/>
    <p:sldId id="281" r:id="rId13"/>
    <p:sldId id="282" r:id="rId14"/>
    <p:sldId id="283" r:id="rId15"/>
    <p:sldId id="284" r:id="rId16"/>
    <p:sldId id="270" r:id="rId17"/>
    <p:sldId id="266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65"/>
    <a:srgbClr val="505052"/>
    <a:srgbClr val="B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F98F9-8BE0-4F96-965C-4A20CFE5E2BD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DAB23-D774-42B0-825B-E2A58FD5A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489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FA32F-F795-4984-B7F3-52A3D31ABA51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9649D-879C-46A2-A45D-DA7DD490D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9649D-879C-46A2-A45D-DA7DD490DD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689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343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960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500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785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92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573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044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729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45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33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359F5-5E47-4C73-861F-C8558B47C8A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462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school.com.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les@digitalschool.com.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95000">
                <a:schemeClr val="tx1">
                  <a:lumMod val="95000"/>
                  <a:lumOff val="5000"/>
                </a:schemeClr>
              </a:gs>
              <a:gs pos="48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" y="838200"/>
            <a:ext cx="9087197" cy="51115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3980411" y="838200"/>
            <a:ext cx="3980411" cy="5111549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Digital School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20000"/>
          <a:stretch/>
        </p:blipFill>
        <p:spPr>
          <a:xfrm>
            <a:off x="152400" y="2610996"/>
            <a:ext cx="1939994" cy="156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0"/>
            <a:ext cx="87940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Effective &amp; Engaging E-Learning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9144" y="5915113"/>
            <a:ext cx="526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growing your school is our aspiration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272677"/>
            <a:ext cx="24368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N0 1 School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E-Learning </a:t>
            </a:r>
          </a:p>
          <a:p>
            <a:pPr algn="ctr"/>
            <a:r>
              <a: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Software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99" y="250828"/>
            <a:ext cx="8591550" cy="9147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accent5">
                    <a:lumMod val="75000"/>
                  </a:schemeClr>
                </a:solidFill>
              </a:rPr>
              <a:t>Digital school is the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394"/>
            <a:ext cx="8229600" cy="515900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81401" y="3352800"/>
            <a:ext cx="1778388" cy="1600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School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27823" y="2771274"/>
            <a:ext cx="25146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Account Manager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39792" y="3601454"/>
            <a:ext cx="25146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Free SMS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43739" y="4413744"/>
            <a:ext cx="25146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News/ news letter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0" y="5943600"/>
            <a:ext cx="14478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Website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4427622"/>
            <a:ext cx="25146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Parent/Teacher mgt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3400" y="3577390"/>
            <a:ext cx="25146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 Processing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400" y="2739190"/>
            <a:ext cx="25146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Attendance mgt.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61875" y="1828800"/>
            <a:ext cx="14478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Mobile App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00" y="5281864"/>
            <a:ext cx="25146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Lesson </a:t>
            </a:r>
            <a:r>
              <a:rPr lang="en-US" dirty="0" smtClean="0"/>
              <a:t>Notes/Videos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051760" y="5223866"/>
            <a:ext cx="25146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record mgt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963195" y="5485607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2"/>
            <a:endCxn id="4" idx="0"/>
          </p:cNvCxnSpPr>
          <p:nvPr/>
        </p:nvCxnSpPr>
        <p:spPr>
          <a:xfrm rot="5400000">
            <a:off x="4020984" y="2888011"/>
            <a:ext cx="914400" cy="15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4" idx="7"/>
          </p:cNvCxnSpPr>
          <p:nvPr/>
        </p:nvCxnSpPr>
        <p:spPr>
          <a:xfrm rot="10800000" flipV="1">
            <a:off x="5099351" y="3125789"/>
            <a:ext cx="918863" cy="461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5350047" y="4038600"/>
            <a:ext cx="914397" cy="4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5257801" y="4419600"/>
            <a:ext cx="882316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4953000" y="48006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" idx="1"/>
          </p:cNvCxnSpPr>
          <p:nvPr/>
        </p:nvCxnSpPr>
        <p:spPr>
          <a:xfrm>
            <a:off x="3048002" y="3048001"/>
            <a:ext cx="793839" cy="539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983832" y="3882190"/>
            <a:ext cx="609600" cy="80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999875" y="4407568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" idx="3"/>
          </p:cNvCxnSpPr>
          <p:nvPr/>
        </p:nvCxnSpPr>
        <p:spPr>
          <a:xfrm rot="5400000" flipH="1" flipV="1">
            <a:off x="3022948" y="4743710"/>
            <a:ext cx="843944" cy="793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847"/>
            <a:ext cx="9156855" cy="6863607"/>
          </a:xfrm>
          <a:prstGeom prst="rect">
            <a:avLst/>
          </a:prstGeom>
          <a:solidFill>
            <a:schemeClr val="accent6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84"/>
            <a:ext cx="8458200" cy="5860682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Deploy Free Website and Entire Solutions (Portal)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Free Training on The Use of The Portal</a:t>
            </a:r>
            <a:endParaRPr lang="en-US" sz="2800" dirty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Publish your school in our Website for Publicity</a:t>
            </a:r>
            <a:endParaRPr lang="en-US" sz="2800" dirty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Integrate your school Social Media to Website</a:t>
            </a:r>
            <a:endParaRPr lang="en-US" sz="2800" dirty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Maintenance of Website and Portal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08383" y="21102"/>
            <a:ext cx="82510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What We do For Clients</a:t>
            </a:r>
            <a:endParaRPr lang="en-US" sz="5400" b="1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OUR VALUE PROPOSITION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"/>
            <a:ext cx="86868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/>
              <a:t>IMPROVED PERFORMANCE</a:t>
            </a:r>
          </a:p>
          <a:p>
            <a:pPr algn="ctr">
              <a:buNone/>
            </a:pP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3600" dirty="0"/>
              <a:t>Shift from average performance to High flying performance in External Exams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Expose students to quality learning materials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Giving the students comparative Technology advantage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OUR VALUE PROPOSITION (</a:t>
            </a:r>
            <a:r>
              <a:rPr lang="en-US" sz="4400" dirty="0" err="1">
                <a:solidFill>
                  <a:schemeClr val="bg1"/>
                </a:solidFill>
              </a:rPr>
              <a:t>contd</a:t>
            </a:r>
            <a:r>
              <a:rPr lang="en-US" sz="4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52"/>
            <a:ext cx="8229600" cy="6334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/>
              <a:t>COST EFFECTIVENESS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Leverage technology in reducing administrative overhead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Easy financial reporting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Feature-rich, yet affordable, because of technology.</a:t>
            </a: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OUR VALUE PROPOSITION (</a:t>
            </a:r>
            <a:r>
              <a:rPr lang="en-US" sz="4400" dirty="0" err="1">
                <a:solidFill>
                  <a:schemeClr val="bg1"/>
                </a:solidFill>
              </a:rPr>
              <a:t>contd</a:t>
            </a:r>
            <a:r>
              <a:rPr lang="en-US" sz="4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4290"/>
            <a:ext cx="8229600" cy="66437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800" b="1" dirty="0"/>
              <a:t>Visibility…</a:t>
            </a:r>
          </a:p>
          <a:p>
            <a:pPr algn="ctr">
              <a:buNone/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sz="3600" dirty="0"/>
              <a:t>Telling your own story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Be Global, yet Local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Marketing tool for School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Customized Communication Platform</a:t>
            </a:r>
          </a:p>
          <a:p>
            <a:pPr lvl="8">
              <a:buNone/>
            </a:pPr>
            <a:endParaRPr lang="en-US" sz="3600" b="1" dirty="0"/>
          </a:p>
          <a:p>
            <a:pPr lvl="8">
              <a:buNone/>
            </a:pPr>
            <a:r>
              <a:rPr lang="en-US" sz="3600" b="1" dirty="0"/>
              <a:t>                      </a:t>
            </a:r>
          </a:p>
          <a:p>
            <a:pPr lvl="8">
              <a:buNone/>
            </a:pPr>
            <a:r>
              <a:rPr lang="en-US" sz="3600" b="1" dirty="0"/>
              <a:t>                       </a:t>
            </a:r>
            <a:r>
              <a:rPr lang="en-US" sz="2800" dirty="0"/>
              <a:t>Don’t Wink in the dark !!!</a:t>
            </a:r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financial implications?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8670"/>
            <a:ext cx="8458200" cy="577693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/>
              <a:t>Cost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Schools </a:t>
            </a:r>
            <a:r>
              <a:rPr lang="en-US" sz="2400" dirty="0"/>
              <a:t>that want the complete solution will pay a non refundable fee of #30,000 and a complete solution is deployed...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Then a </a:t>
            </a:r>
            <a:r>
              <a:rPr lang="en-US" sz="2400" dirty="0" err="1"/>
              <a:t>termly</a:t>
            </a:r>
            <a:r>
              <a:rPr lang="en-US" sz="2400" dirty="0"/>
              <a:t> Access fee of  #500 per student </a:t>
            </a:r>
            <a:r>
              <a:rPr lang="en-US" sz="2400" dirty="0" err="1"/>
              <a:t>termly</a:t>
            </a:r>
            <a:r>
              <a:rPr lang="en-US" sz="2400" dirty="0"/>
              <a:t>, the school can charge whatever is good for them but remit #500 per child to the company.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/>
              <a:t>Note</a:t>
            </a:r>
            <a:r>
              <a:rPr lang="en-US" sz="2400" dirty="0"/>
              <a:t>: There is no annual renewal fee aside from the </a:t>
            </a:r>
            <a:r>
              <a:rPr lang="en-US" sz="2400" dirty="0" err="1"/>
              <a:t>termly</a:t>
            </a:r>
            <a:r>
              <a:rPr lang="en-US" sz="2400" dirty="0"/>
              <a:t> access fee.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ular Callout 20"/>
          <p:cNvSpPr/>
          <p:nvPr/>
        </p:nvSpPr>
        <p:spPr>
          <a:xfrm>
            <a:off x="4728412" y="3866148"/>
            <a:ext cx="4321791" cy="2895600"/>
          </a:xfrm>
          <a:prstGeom prst="wedgeRectCallout">
            <a:avLst>
              <a:gd name="adj1" fmla="val -79111"/>
              <a:gd name="adj2" fmla="val -4220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will never wait for anybody.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Meet The future Unprepared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4645747" y="160420"/>
            <a:ext cx="4321791" cy="2895600"/>
          </a:xfrm>
          <a:prstGeom prst="wedgeRectCallout">
            <a:avLst>
              <a:gd name="adj1" fmla="val -70202"/>
              <a:gd name="adj2" fmla="val 5142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Only Way Forward is to Go forward</a:t>
            </a:r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1295400"/>
            <a:ext cx="3657600" cy="358111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Forward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514600"/>
            <a:ext cx="3581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Sign Up Free @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www.digitalschool.com.ng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Email: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sales@digitalschool.com.ng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Call 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08057241449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08138707044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08067505876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08039328640</a:t>
            </a:r>
          </a:p>
        </p:txBody>
      </p:sp>
      <p:sp>
        <p:nvSpPr>
          <p:cNvPr id="7" name="Rectangle 6"/>
          <p:cNvSpPr/>
          <p:nvPr/>
        </p:nvSpPr>
        <p:spPr>
          <a:xfrm>
            <a:off x="-213361" y="-73084"/>
            <a:ext cx="70675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Digital School Solution </a:t>
            </a:r>
          </a:p>
          <a:p>
            <a:pPr algn="ctr"/>
            <a:r>
              <a:rPr lang="en-US" sz="5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is the answer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7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929718" cy="4143404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0490829131 </a:t>
            </a:r>
            <a:r>
              <a:rPr lang="en-US" sz="8000" b="1" dirty="0" err="1" smtClean="0"/>
              <a:t>Wizzyhub</a:t>
            </a:r>
            <a:r>
              <a:rPr lang="en-US" sz="8000" b="1" dirty="0" smtClean="0"/>
              <a:t> </a:t>
            </a:r>
            <a:r>
              <a:rPr lang="en-US" sz="8000" b="1" smtClean="0"/>
              <a:t>Technology LTD. </a:t>
            </a:r>
            <a:r>
              <a:rPr lang="en-US" sz="8000" b="1" dirty="0" smtClean="0"/>
              <a:t>GTBANK</a:t>
            </a:r>
            <a:endParaRPr lang="en-US" sz="8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2855" y="-5607"/>
            <a:ext cx="9156855" cy="6863607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581400" y="228600"/>
            <a:ext cx="5410200" cy="5016758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</a:rPr>
              <a:t> </a:t>
            </a:r>
            <a:r>
              <a:rPr lang="en-US" sz="3200" i="1" dirty="0">
                <a:ln w="0"/>
              </a:rPr>
              <a:t>E-</a:t>
            </a:r>
            <a:r>
              <a:rPr lang="en-US" sz="3200" i="1" dirty="0"/>
              <a:t>Learning has completely transformed the way in which learning is imparted to students. </a:t>
            </a:r>
          </a:p>
          <a:p>
            <a:endParaRPr lang="en-US" sz="3200" i="1" dirty="0"/>
          </a:p>
          <a:p>
            <a:r>
              <a:rPr lang="en-US" sz="3200" i="1" dirty="0"/>
              <a:t>Unlike traditional chalk and board method of teaching, eLearning makes learning </a:t>
            </a:r>
            <a:r>
              <a:rPr lang="en-US" sz="3200" i="1" dirty="0">
                <a:solidFill>
                  <a:srgbClr val="FF0000"/>
                </a:solidFill>
              </a:rPr>
              <a:t>simpler</a:t>
            </a:r>
            <a:r>
              <a:rPr lang="en-US" sz="3200" i="1" dirty="0"/>
              <a:t>, </a:t>
            </a:r>
            <a:r>
              <a:rPr lang="en-US" sz="3200" i="1" dirty="0">
                <a:solidFill>
                  <a:srgbClr val="00B050"/>
                </a:solidFill>
              </a:rPr>
              <a:t>easier</a:t>
            </a:r>
            <a:r>
              <a:rPr lang="en-US" sz="3200" i="1" dirty="0"/>
              <a:t>, and </a:t>
            </a:r>
            <a:r>
              <a:rPr lang="en-US" sz="3200" i="1" dirty="0">
                <a:solidFill>
                  <a:srgbClr val="002265"/>
                </a:solidFill>
              </a:rPr>
              <a:t>more effective. </a:t>
            </a:r>
            <a:endParaRPr lang="en-US" sz="3200" dirty="0">
              <a:ln w="0"/>
              <a:solidFill>
                <a:srgbClr val="002265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12855" y="-5607"/>
            <a:ext cx="3365655" cy="3981869"/>
            <a:chOff x="-12855" y="-5607"/>
            <a:chExt cx="3365655" cy="3981869"/>
          </a:xfrm>
        </p:grpSpPr>
        <p:sp>
          <p:nvSpPr>
            <p:cNvPr id="13" name="Freeform 12"/>
            <p:cNvSpPr/>
            <p:nvPr/>
          </p:nvSpPr>
          <p:spPr>
            <a:xfrm>
              <a:off x="-12855" y="-5607"/>
              <a:ext cx="3365655" cy="3981869"/>
            </a:xfrm>
            <a:custGeom>
              <a:avLst/>
              <a:gdLst>
                <a:gd name="connsiteX0" fmla="*/ 1432192 w 3654153"/>
                <a:gd name="connsiteY0" fmla="*/ 0 h 4443922"/>
                <a:gd name="connsiteX1" fmla="*/ 3654153 w 3654153"/>
                <a:gd name="connsiteY1" fmla="*/ 2221961 h 4443922"/>
                <a:gd name="connsiteX2" fmla="*/ 1432192 w 3654153"/>
                <a:gd name="connsiteY2" fmla="*/ 4443922 h 4443922"/>
                <a:gd name="connsiteX3" fmla="*/ 18819 w 3654153"/>
                <a:gd name="connsiteY3" fmla="*/ 3936534 h 4443922"/>
                <a:gd name="connsiteX4" fmla="*/ 0 w 3654153"/>
                <a:gd name="connsiteY4" fmla="*/ 3919431 h 4443922"/>
                <a:gd name="connsiteX5" fmla="*/ 0 w 3654153"/>
                <a:gd name="connsiteY5" fmla="*/ 524492 h 4443922"/>
                <a:gd name="connsiteX6" fmla="*/ 18819 w 3654153"/>
                <a:gd name="connsiteY6" fmla="*/ 507388 h 4443922"/>
                <a:gd name="connsiteX7" fmla="*/ 1432192 w 3654153"/>
                <a:gd name="connsiteY7" fmla="*/ 0 h 4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53" h="4443922">
                  <a:moveTo>
                    <a:pt x="1432192" y="0"/>
                  </a:moveTo>
                  <a:cubicBezTo>
                    <a:pt x="2659347" y="0"/>
                    <a:pt x="3654153" y="994806"/>
                    <a:pt x="3654153" y="2221961"/>
                  </a:cubicBezTo>
                  <a:cubicBezTo>
                    <a:pt x="3654153" y="3449116"/>
                    <a:pt x="2659347" y="4443922"/>
                    <a:pt x="1432192" y="4443922"/>
                  </a:cubicBezTo>
                  <a:cubicBezTo>
                    <a:pt x="895312" y="4443922"/>
                    <a:pt x="402905" y="4253510"/>
                    <a:pt x="18819" y="3936534"/>
                  </a:cubicBezTo>
                  <a:lnTo>
                    <a:pt x="0" y="3919431"/>
                  </a:lnTo>
                  <a:lnTo>
                    <a:pt x="0" y="524492"/>
                  </a:lnTo>
                  <a:lnTo>
                    <a:pt x="18819" y="507388"/>
                  </a:lnTo>
                  <a:cubicBezTo>
                    <a:pt x="402905" y="190412"/>
                    <a:pt x="895312" y="0"/>
                    <a:pt x="1432192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0" y="152401"/>
              <a:ext cx="3179792" cy="3611156"/>
            </a:xfrm>
            <a:custGeom>
              <a:avLst/>
              <a:gdLst>
                <a:gd name="connsiteX0" fmla="*/ 1432192 w 3654153"/>
                <a:gd name="connsiteY0" fmla="*/ 0 h 4443922"/>
                <a:gd name="connsiteX1" fmla="*/ 3654153 w 3654153"/>
                <a:gd name="connsiteY1" fmla="*/ 2221961 h 4443922"/>
                <a:gd name="connsiteX2" fmla="*/ 1432192 w 3654153"/>
                <a:gd name="connsiteY2" fmla="*/ 4443922 h 4443922"/>
                <a:gd name="connsiteX3" fmla="*/ 18819 w 3654153"/>
                <a:gd name="connsiteY3" fmla="*/ 3936534 h 4443922"/>
                <a:gd name="connsiteX4" fmla="*/ 0 w 3654153"/>
                <a:gd name="connsiteY4" fmla="*/ 3919431 h 4443922"/>
                <a:gd name="connsiteX5" fmla="*/ 0 w 3654153"/>
                <a:gd name="connsiteY5" fmla="*/ 524492 h 4443922"/>
                <a:gd name="connsiteX6" fmla="*/ 18819 w 3654153"/>
                <a:gd name="connsiteY6" fmla="*/ 507388 h 4443922"/>
                <a:gd name="connsiteX7" fmla="*/ 1432192 w 3654153"/>
                <a:gd name="connsiteY7" fmla="*/ 0 h 4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53" h="4443922">
                  <a:moveTo>
                    <a:pt x="1432192" y="0"/>
                  </a:moveTo>
                  <a:cubicBezTo>
                    <a:pt x="2659347" y="0"/>
                    <a:pt x="3654153" y="994806"/>
                    <a:pt x="3654153" y="2221961"/>
                  </a:cubicBezTo>
                  <a:cubicBezTo>
                    <a:pt x="3654153" y="3449116"/>
                    <a:pt x="2659347" y="4443922"/>
                    <a:pt x="1432192" y="4443922"/>
                  </a:cubicBezTo>
                  <a:cubicBezTo>
                    <a:pt x="895312" y="4443922"/>
                    <a:pt x="402905" y="4253510"/>
                    <a:pt x="18819" y="3936534"/>
                  </a:cubicBezTo>
                  <a:lnTo>
                    <a:pt x="0" y="3919431"/>
                  </a:lnTo>
                  <a:lnTo>
                    <a:pt x="0" y="524492"/>
                  </a:lnTo>
                  <a:lnTo>
                    <a:pt x="18819" y="507388"/>
                  </a:lnTo>
                  <a:cubicBezTo>
                    <a:pt x="402905" y="190412"/>
                    <a:pt x="895312" y="0"/>
                    <a:pt x="143219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" y="1219200"/>
              <a:ext cx="2385589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</a:rPr>
                <a:t>Why </a:t>
              </a:r>
            </a:p>
            <a:p>
              <a:pPr algn="ctr"/>
              <a:r>
                <a:rPr lang="en-US" sz="40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</a:rPr>
                <a:t>E-Learning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>
            <a:off x="3438412" y="1981200"/>
            <a:ext cx="142569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22272" y="2848102"/>
            <a:ext cx="142569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885226" y="3697941"/>
            <a:ext cx="142569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39670" y="4541565"/>
            <a:ext cx="142569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083859" y="5368126"/>
            <a:ext cx="142569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54552" y="1114298"/>
            <a:ext cx="142569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912249" y="814022"/>
            <a:ext cx="4114801" cy="609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Know Your Learners</a:t>
            </a:r>
            <a:endParaRPr lang="en-GB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293250" y="1661183"/>
            <a:ext cx="4114801" cy="6096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Set Clear Learning Objectives</a:t>
            </a:r>
            <a:endParaRPr lang="en-GB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598050" y="2508344"/>
            <a:ext cx="4114801" cy="6096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Make Your Learning Programs Interactive</a:t>
            </a:r>
            <a:endParaRPr lang="en-GB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4697617" y="3355505"/>
            <a:ext cx="4114801" cy="6096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Keep Your E-Learning Courses Organized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4293250" y="4202666"/>
            <a:ext cx="4114801" cy="609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Keep Your Learning Modules Short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3912249" y="5049825"/>
            <a:ext cx="4114801" cy="6096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Make Your E-Learning Course Visually Appealing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1726689" y="828696"/>
            <a:ext cx="2311911" cy="5059484"/>
          </a:xfrm>
          <a:custGeom>
            <a:avLst/>
            <a:gdLst>
              <a:gd name="connsiteX0" fmla="*/ 0 w 2311911"/>
              <a:gd name="connsiteY0" fmla="*/ 0 h 4748076"/>
              <a:gd name="connsiteX1" fmla="*/ 177639 w 2311911"/>
              <a:gd name="connsiteY1" fmla="*/ 8970 h 4748076"/>
              <a:gd name="connsiteX2" fmla="*/ 2311911 w 2311911"/>
              <a:gd name="connsiteY2" fmla="*/ 2374038 h 4748076"/>
              <a:gd name="connsiteX3" fmla="*/ 177639 w 2311911"/>
              <a:gd name="connsiteY3" fmla="*/ 4739106 h 4748076"/>
              <a:gd name="connsiteX4" fmla="*/ 0 w 2311911"/>
              <a:gd name="connsiteY4" fmla="*/ 4748076 h 47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911" h="4748076">
                <a:moveTo>
                  <a:pt x="0" y="0"/>
                </a:moveTo>
                <a:lnTo>
                  <a:pt x="177639" y="8970"/>
                </a:lnTo>
                <a:cubicBezTo>
                  <a:pt x="1376428" y="130714"/>
                  <a:pt x="2311911" y="1143129"/>
                  <a:pt x="2311911" y="2374038"/>
                </a:cubicBezTo>
                <a:cubicBezTo>
                  <a:pt x="2311911" y="3604948"/>
                  <a:pt x="1376428" y="4617363"/>
                  <a:pt x="177639" y="4739106"/>
                </a:cubicBezTo>
                <a:lnTo>
                  <a:pt x="0" y="4748076"/>
                </a:lnTo>
                <a:close/>
              </a:path>
            </a:pathLst>
          </a:custGeom>
          <a:gradFill>
            <a:gsLst>
              <a:gs pos="0">
                <a:srgbClr val="002265">
                  <a:alpha val="26000"/>
                  <a:lumMod val="48000"/>
                </a:srgbClr>
              </a:gs>
              <a:gs pos="20000">
                <a:srgbClr val="C00000"/>
              </a:gs>
              <a:gs pos="61000">
                <a:schemeClr val="accent6">
                  <a:lumMod val="50000"/>
                </a:schemeClr>
              </a:gs>
              <a:gs pos="41000">
                <a:srgbClr val="7030A0"/>
              </a:gs>
              <a:gs pos="97000">
                <a:srgbClr val="00B0F0"/>
              </a:gs>
              <a:gs pos="79000">
                <a:schemeClr val="accent5">
                  <a:lumMod val="50000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46242" y="729730"/>
            <a:ext cx="2877582" cy="5257800"/>
          </a:xfrm>
          <a:custGeom>
            <a:avLst/>
            <a:gdLst>
              <a:gd name="connsiteX0" fmla="*/ 0 w 2311911"/>
              <a:gd name="connsiteY0" fmla="*/ 0 h 4748076"/>
              <a:gd name="connsiteX1" fmla="*/ 177639 w 2311911"/>
              <a:gd name="connsiteY1" fmla="*/ 8970 h 4748076"/>
              <a:gd name="connsiteX2" fmla="*/ 2311911 w 2311911"/>
              <a:gd name="connsiteY2" fmla="*/ 2374038 h 4748076"/>
              <a:gd name="connsiteX3" fmla="*/ 177639 w 2311911"/>
              <a:gd name="connsiteY3" fmla="*/ 4739106 h 4748076"/>
              <a:gd name="connsiteX4" fmla="*/ 0 w 2311911"/>
              <a:gd name="connsiteY4" fmla="*/ 4748076 h 47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911" h="4748076">
                <a:moveTo>
                  <a:pt x="0" y="0"/>
                </a:moveTo>
                <a:lnTo>
                  <a:pt x="177639" y="8970"/>
                </a:lnTo>
                <a:cubicBezTo>
                  <a:pt x="1376428" y="130714"/>
                  <a:pt x="2311911" y="1143129"/>
                  <a:pt x="2311911" y="2374038"/>
                </a:cubicBezTo>
                <a:cubicBezTo>
                  <a:pt x="2311911" y="3604948"/>
                  <a:pt x="1376428" y="4617363"/>
                  <a:pt x="177639" y="4739106"/>
                </a:cubicBezTo>
                <a:lnTo>
                  <a:pt x="0" y="47480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644894" y="928899"/>
            <a:ext cx="407922" cy="381000"/>
          </a:xfrm>
          <a:prstGeom prst="ellipse">
            <a:avLst/>
          </a:prstGeom>
          <a:solidFill>
            <a:srgbClr val="00206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396622" y="1790157"/>
            <a:ext cx="407922" cy="381000"/>
          </a:xfrm>
          <a:prstGeom prst="ellipse">
            <a:avLst/>
          </a:prstGeom>
          <a:solidFill>
            <a:srgbClr val="C0000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743337" y="2664212"/>
            <a:ext cx="407922" cy="381000"/>
          </a:xfrm>
          <a:prstGeom prst="ellipse">
            <a:avLst/>
          </a:prstGeom>
          <a:solidFill>
            <a:srgbClr val="0070C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719863" y="3511371"/>
            <a:ext cx="407922" cy="381000"/>
          </a:xfrm>
          <a:prstGeom prst="ellipse">
            <a:avLst/>
          </a:prstGeom>
          <a:solidFill>
            <a:srgbClr val="7030A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396622" y="4331640"/>
            <a:ext cx="407922" cy="381000"/>
          </a:xfrm>
          <a:prstGeom prst="ellipse">
            <a:avLst/>
          </a:prstGeom>
          <a:solidFill>
            <a:schemeClr val="accent6">
              <a:lumMod val="50000"/>
              <a:alpha val="95000"/>
            </a:scheme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876175" y="5175805"/>
            <a:ext cx="407922" cy="381000"/>
          </a:xfrm>
          <a:prstGeom prst="ellipse">
            <a:avLst/>
          </a:prstGeom>
          <a:solidFill>
            <a:srgbClr val="00B0F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86699" y="1082922"/>
            <a:ext cx="3740852" cy="4443922"/>
            <a:chOff x="-86699" y="1082922"/>
            <a:chExt cx="3740852" cy="4443922"/>
          </a:xfrm>
        </p:grpSpPr>
        <p:sp>
          <p:nvSpPr>
            <p:cNvPr id="28" name="Freeform 27"/>
            <p:cNvSpPr/>
            <p:nvPr/>
          </p:nvSpPr>
          <p:spPr>
            <a:xfrm>
              <a:off x="0" y="1082922"/>
              <a:ext cx="3654153" cy="4443922"/>
            </a:xfrm>
            <a:custGeom>
              <a:avLst/>
              <a:gdLst>
                <a:gd name="connsiteX0" fmla="*/ 1432192 w 3654153"/>
                <a:gd name="connsiteY0" fmla="*/ 0 h 4443922"/>
                <a:gd name="connsiteX1" fmla="*/ 3654153 w 3654153"/>
                <a:gd name="connsiteY1" fmla="*/ 2221961 h 4443922"/>
                <a:gd name="connsiteX2" fmla="*/ 1432192 w 3654153"/>
                <a:gd name="connsiteY2" fmla="*/ 4443922 h 4443922"/>
                <a:gd name="connsiteX3" fmla="*/ 18819 w 3654153"/>
                <a:gd name="connsiteY3" fmla="*/ 3936534 h 4443922"/>
                <a:gd name="connsiteX4" fmla="*/ 0 w 3654153"/>
                <a:gd name="connsiteY4" fmla="*/ 3919431 h 4443922"/>
                <a:gd name="connsiteX5" fmla="*/ 0 w 3654153"/>
                <a:gd name="connsiteY5" fmla="*/ 524492 h 4443922"/>
                <a:gd name="connsiteX6" fmla="*/ 18819 w 3654153"/>
                <a:gd name="connsiteY6" fmla="*/ 507388 h 4443922"/>
                <a:gd name="connsiteX7" fmla="*/ 1432192 w 3654153"/>
                <a:gd name="connsiteY7" fmla="*/ 0 h 4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53" h="4443922">
                  <a:moveTo>
                    <a:pt x="1432192" y="0"/>
                  </a:moveTo>
                  <a:cubicBezTo>
                    <a:pt x="2659347" y="0"/>
                    <a:pt x="3654153" y="994806"/>
                    <a:pt x="3654153" y="2221961"/>
                  </a:cubicBezTo>
                  <a:cubicBezTo>
                    <a:pt x="3654153" y="3449116"/>
                    <a:pt x="2659347" y="4443922"/>
                    <a:pt x="1432192" y="4443922"/>
                  </a:cubicBezTo>
                  <a:cubicBezTo>
                    <a:pt x="895312" y="4443922"/>
                    <a:pt x="402905" y="4253510"/>
                    <a:pt x="18819" y="3936534"/>
                  </a:cubicBezTo>
                  <a:lnTo>
                    <a:pt x="0" y="3919431"/>
                  </a:lnTo>
                  <a:lnTo>
                    <a:pt x="0" y="524492"/>
                  </a:lnTo>
                  <a:lnTo>
                    <a:pt x="18819" y="507388"/>
                  </a:lnTo>
                  <a:cubicBezTo>
                    <a:pt x="402905" y="190412"/>
                    <a:pt x="895312" y="0"/>
                    <a:pt x="143219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2855" y="1309899"/>
              <a:ext cx="3452358" cy="3968681"/>
            </a:xfrm>
            <a:custGeom>
              <a:avLst/>
              <a:gdLst>
                <a:gd name="connsiteX0" fmla="*/ 1432192 w 3654153"/>
                <a:gd name="connsiteY0" fmla="*/ 0 h 4443922"/>
                <a:gd name="connsiteX1" fmla="*/ 3654153 w 3654153"/>
                <a:gd name="connsiteY1" fmla="*/ 2221961 h 4443922"/>
                <a:gd name="connsiteX2" fmla="*/ 1432192 w 3654153"/>
                <a:gd name="connsiteY2" fmla="*/ 4443922 h 4443922"/>
                <a:gd name="connsiteX3" fmla="*/ 18819 w 3654153"/>
                <a:gd name="connsiteY3" fmla="*/ 3936534 h 4443922"/>
                <a:gd name="connsiteX4" fmla="*/ 0 w 3654153"/>
                <a:gd name="connsiteY4" fmla="*/ 3919431 h 4443922"/>
                <a:gd name="connsiteX5" fmla="*/ 0 w 3654153"/>
                <a:gd name="connsiteY5" fmla="*/ 524492 h 4443922"/>
                <a:gd name="connsiteX6" fmla="*/ 18819 w 3654153"/>
                <a:gd name="connsiteY6" fmla="*/ 507388 h 4443922"/>
                <a:gd name="connsiteX7" fmla="*/ 1432192 w 3654153"/>
                <a:gd name="connsiteY7" fmla="*/ 0 h 4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53" h="4443922">
                  <a:moveTo>
                    <a:pt x="1432192" y="0"/>
                  </a:moveTo>
                  <a:cubicBezTo>
                    <a:pt x="2659347" y="0"/>
                    <a:pt x="3654153" y="994806"/>
                    <a:pt x="3654153" y="2221961"/>
                  </a:cubicBezTo>
                  <a:cubicBezTo>
                    <a:pt x="3654153" y="3449116"/>
                    <a:pt x="2659347" y="4443922"/>
                    <a:pt x="1432192" y="4443922"/>
                  </a:cubicBezTo>
                  <a:cubicBezTo>
                    <a:pt x="895312" y="4443922"/>
                    <a:pt x="402905" y="4253510"/>
                    <a:pt x="18819" y="3936534"/>
                  </a:cubicBezTo>
                  <a:lnTo>
                    <a:pt x="0" y="3919431"/>
                  </a:lnTo>
                  <a:lnTo>
                    <a:pt x="0" y="524492"/>
                  </a:lnTo>
                  <a:lnTo>
                    <a:pt x="18819" y="507388"/>
                  </a:lnTo>
                  <a:cubicBezTo>
                    <a:pt x="402905" y="190412"/>
                    <a:pt x="895312" y="0"/>
                    <a:pt x="14321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86699" y="1981201"/>
              <a:ext cx="3682098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Effective Strategies for an Engaging </a:t>
              </a:r>
            </a:p>
            <a:p>
              <a:pPr algn="ctr"/>
              <a:r>
                <a:rPr lang="en-US" sz="360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E-Learning?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2286000" y="6096000"/>
            <a:ext cx="142569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 rot="230820">
            <a:off x="3673414" y="6111050"/>
            <a:ext cx="4114801" cy="609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Trigger Your Audience’s Curiosity</a:t>
            </a:r>
            <a:endParaRPr lang="en-GB" sz="2400" dirty="0"/>
          </a:p>
        </p:txBody>
      </p:sp>
      <p:sp>
        <p:nvSpPr>
          <p:cNvPr id="30" name="Oval 29"/>
          <p:cNvSpPr/>
          <p:nvPr/>
        </p:nvSpPr>
        <p:spPr>
          <a:xfrm>
            <a:off x="1981200" y="5791200"/>
            <a:ext cx="407922" cy="381000"/>
          </a:xfrm>
          <a:prstGeom prst="ellipse">
            <a:avLst/>
          </a:prstGeom>
          <a:solidFill>
            <a:srgbClr val="00206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25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7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2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75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>
            <a:off x="3438412" y="1981200"/>
            <a:ext cx="142569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22272" y="2848102"/>
            <a:ext cx="142569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54552" y="1114298"/>
            <a:ext cx="142569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912249" y="814022"/>
            <a:ext cx="4517403" cy="609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Provide a Meaningful Experience</a:t>
            </a:r>
            <a:endParaRPr lang="en-GB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293250" y="1661183"/>
            <a:ext cx="4114801" cy="6096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Let Your Learners Explore</a:t>
            </a:r>
            <a:endParaRPr lang="en-GB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598050" y="2508344"/>
            <a:ext cx="4114801" cy="6096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Be Proud of the End Result</a:t>
            </a:r>
            <a:endParaRPr lang="en-GB" sz="2400" dirty="0"/>
          </a:p>
        </p:txBody>
      </p:sp>
      <p:sp>
        <p:nvSpPr>
          <p:cNvPr id="17" name="Freeform 16"/>
          <p:cNvSpPr/>
          <p:nvPr/>
        </p:nvSpPr>
        <p:spPr>
          <a:xfrm>
            <a:off x="1726689" y="828696"/>
            <a:ext cx="2311911" cy="5059484"/>
          </a:xfrm>
          <a:custGeom>
            <a:avLst/>
            <a:gdLst>
              <a:gd name="connsiteX0" fmla="*/ 0 w 2311911"/>
              <a:gd name="connsiteY0" fmla="*/ 0 h 4748076"/>
              <a:gd name="connsiteX1" fmla="*/ 177639 w 2311911"/>
              <a:gd name="connsiteY1" fmla="*/ 8970 h 4748076"/>
              <a:gd name="connsiteX2" fmla="*/ 2311911 w 2311911"/>
              <a:gd name="connsiteY2" fmla="*/ 2374038 h 4748076"/>
              <a:gd name="connsiteX3" fmla="*/ 177639 w 2311911"/>
              <a:gd name="connsiteY3" fmla="*/ 4739106 h 4748076"/>
              <a:gd name="connsiteX4" fmla="*/ 0 w 2311911"/>
              <a:gd name="connsiteY4" fmla="*/ 4748076 h 47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911" h="4748076">
                <a:moveTo>
                  <a:pt x="0" y="0"/>
                </a:moveTo>
                <a:lnTo>
                  <a:pt x="177639" y="8970"/>
                </a:lnTo>
                <a:cubicBezTo>
                  <a:pt x="1376428" y="130714"/>
                  <a:pt x="2311911" y="1143129"/>
                  <a:pt x="2311911" y="2374038"/>
                </a:cubicBezTo>
                <a:cubicBezTo>
                  <a:pt x="2311911" y="3604948"/>
                  <a:pt x="1376428" y="4617363"/>
                  <a:pt x="177639" y="4739106"/>
                </a:cubicBezTo>
                <a:lnTo>
                  <a:pt x="0" y="4748076"/>
                </a:lnTo>
                <a:close/>
              </a:path>
            </a:pathLst>
          </a:custGeom>
          <a:gradFill>
            <a:gsLst>
              <a:gs pos="0">
                <a:srgbClr val="002265">
                  <a:alpha val="26000"/>
                  <a:lumMod val="48000"/>
                </a:srgbClr>
              </a:gs>
              <a:gs pos="20000">
                <a:srgbClr val="C00000"/>
              </a:gs>
              <a:gs pos="61000">
                <a:schemeClr val="accent6">
                  <a:lumMod val="50000"/>
                </a:schemeClr>
              </a:gs>
              <a:gs pos="41000">
                <a:srgbClr val="7030A0"/>
              </a:gs>
              <a:gs pos="97000">
                <a:srgbClr val="00B0F0"/>
              </a:gs>
              <a:gs pos="79000">
                <a:schemeClr val="accent5">
                  <a:lumMod val="50000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46242" y="729730"/>
            <a:ext cx="2877582" cy="5257800"/>
          </a:xfrm>
          <a:custGeom>
            <a:avLst/>
            <a:gdLst>
              <a:gd name="connsiteX0" fmla="*/ 0 w 2311911"/>
              <a:gd name="connsiteY0" fmla="*/ 0 h 4748076"/>
              <a:gd name="connsiteX1" fmla="*/ 177639 w 2311911"/>
              <a:gd name="connsiteY1" fmla="*/ 8970 h 4748076"/>
              <a:gd name="connsiteX2" fmla="*/ 2311911 w 2311911"/>
              <a:gd name="connsiteY2" fmla="*/ 2374038 h 4748076"/>
              <a:gd name="connsiteX3" fmla="*/ 177639 w 2311911"/>
              <a:gd name="connsiteY3" fmla="*/ 4739106 h 4748076"/>
              <a:gd name="connsiteX4" fmla="*/ 0 w 2311911"/>
              <a:gd name="connsiteY4" fmla="*/ 4748076 h 47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911" h="4748076">
                <a:moveTo>
                  <a:pt x="0" y="0"/>
                </a:moveTo>
                <a:lnTo>
                  <a:pt x="177639" y="8970"/>
                </a:lnTo>
                <a:cubicBezTo>
                  <a:pt x="1376428" y="130714"/>
                  <a:pt x="2311911" y="1143129"/>
                  <a:pt x="2311911" y="2374038"/>
                </a:cubicBezTo>
                <a:cubicBezTo>
                  <a:pt x="2311911" y="3604948"/>
                  <a:pt x="1376428" y="4617363"/>
                  <a:pt x="177639" y="4739106"/>
                </a:cubicBezTo>
                <a:lnTo>
                  <a:pt x="0" y="47480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644894" y="928899"/>
            <a:ext cx="407922" cy="381000"/>
          </a:xfrm>
          <a:prstGeom prst="ellipse">
            <a:avLst/>
          </a:prstGeom>
          <a:solidFill>
            <a:srgbClr val="00206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396622" y="1790157"/>
            <a:ext cx="407922" cy="381000"/>
          </a:xfrm>
          <a:prstGeom prst="ellipse">
            <a:avLst/>
          </a:prstGeom>
          <a:solidFill>
            <a:srgbClr val="C0000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743337" y="2664212"/>
            <a:ext cx="407922" cy="381000"/>
          </a:xfrm>
          <a:prstGeom prst="ellipse">
            <a:avLst/>
          </a:prstGeom>
          <a:solidFill>
            <a:srgbClr val="0070C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86699" y="1082922"/>
            <a:ext cx="3740852" cy="4443922"/>
            <a:chOff x="-86699" y="1082922"/>
            <a:chExt cx="3740852" cy="4443922"/>
          </a:xfrm>
        </p:grpSpPr>
        <p:sp>
          <p:nvSpPr>
            <p:cNvPr id="28" name="Freeform 27"/>
            <p:cNvSpPr/>
            <p:nvPr/>
          </p:nvSpPr>
          <p:spPr>
            <a:xfrm>
              <a:off x="0" y="1082922"/>
              <a:ext cx="3654153" cy="4443922"/>
            </a:xfrm>
            <a:custGeom>
              <a:avLst/>
              <a:gdLst>
                <a:gd name="connsiteX0" fmla="*/ 1432192 w 3654153"/>
                <a:gd name="connsiteY0" fmla="*/ 0 h 4443922"/>
                <a:gd name="connsiteX1" fmla="*/ 3654153 w 3654153"/>
                <a:gd name="connsiteY1" fmla="*/ 2221961 h 4443922"/>
                <a:gd name="connsiteX2" fmla="*/ 1432192 w 3654153"/>
                <a:gd name="connsiteY2" fmla="*/ 4443922 h 4443922"/>
                <a:gd name="connsiteX3" fmla="*/ 18819 w 3654153"/>
                <a:gd name="connsiteY3" fmla="*/ 3936534 h 4443922"/>
                <a:gd name="connsiteX4" fmla="*/ 0 w 3654153"/>
                <a:gd name="connsiteY4" fmla="*/ 3919431 h 4443922"/>
                <a:gd name="connsiteX5" fmla="*/ 0 w 3654153"/>
                <a:gd name="connsiteY5" fmla="*/ 524492 h 4443922"/>
                <a:gd name="connsiteX6" fmla="*/ 18819 w 3654153"/>
                <a:gd name="connsiteY6" fmla="*/ 507388 h 4443922"/>
                <a:gd name="connsiteX7" fmla="*/ 1432192 w 3654153"/>
                <a:gd name="connsiteY7" fmla="*/ 0 h 4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53" h="4443922">
                  <a:moveTo>
                    <a:pt x="1432192" y="0"/>
                  </a:moveTo>
                  <a:cubicBezTo>
                    <a:pt x="2659347" y="0"/>
                    <a:pt x="3654153" y="994806"/>
                    <a:pt x="3654153" y="2221961"/>
                  </a:cubicBezTo>
                  <a:cubicBezTo>
                    <a:pt x="3654153" y="3449116"/>
                    <a:pt x="2659347" y="4443922"/>
                    <a:pt x="1432192" y="4443922"/>
                  </a:cubicBezTo>
                  <a:cubicBezTo>
                    <a:pt x="895312" y="4443922"/>
                    <a:pt x="402905" y="4253510"/>
                    <a:pt x="18819" y="3936534"/>
                  </a:cubicBezTo>
                  <a:lnTo>
                    <a:pt x="0" y="3919431"/>
                  </a:lnTo>
                  <a:lnTo>
                    <a:pt x="0" y="524492"/>
                  </a:lnTo>
                  <a:lnTo>
                    <a:pt x="18819" y="507388"/>
                  </a:lnTo>
                  <a:cubicBezTo>
                    <a:pt x="402905" y="190412"/>
                    <a:pt x="895312" y="0"/>
                    <a:pt x="143219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2855" y="1309899"/>
              <a:ext cx="3452358" cy="3968681"/>
            </a:xfrm>
            <a:custGeom>
              <a:avLst/>
              <a:gdLst>
                <a:gd name="connsiteX0" fmla="*/ 1432192 w 3654153"/>
                <a:gd name="connsiteY0" fmla="*/ 0 h 4443922"/>
                <a:gd name="connsiteX1" fmla="*/ 3654153 w 3654153"/>
                <a:gd name="connsiteY1" fmla="*/ 2221961 h 4443922"/>
                <a:gd name="connsiteX2" fmla="*/ 1432192 w 3654153"/>
                <a:gd name="connsiteY2" fmla="*/ 4443922 h 4443922"/>
                <a:gd name="connsiteX3" fmla="*/ 18819 w 3654153"/>
                <a:gd name="connsiteY3" fmla="*/ 3936534 h 4443922"/>
                <a:gd name="connsiteX4" fmla="*/ 0 w 3654153"/>
                <a:gd name="connsiteY4" fmla="*/ 3919431 h 4443922"/>
                <a:gd name="connsiteX5" fmla="*/ 0 w 3654153"/>
                <a:gd name="connsiteY5" fmla="*/ 524492 h 4443922"/>
                <a:gd name="connsiteX6" fmla="*/ 18819 w 3654153"/>
                <a:gd name="connsiteY6" fmla="*/ 507388 h 4443922"/>
                <a:gd name="connsiteX7" fmla="*/ 1432192 w 3654153"/>
                <a:gd name="connsiteY7" fmla="*/ 0 h 4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53" h="4443922">
                  <a:moveTo>
                    <a:pt x="1432192" y="0"/>
                  </a:moveTo>
                  <a:cubicBezTo>
                    <a:pt x="2659347" y="0"/>
                    <a:pt x="3654153" y="994806"/>
                    <a:pt x="3654153" y="2221961"/>
                  </a:cubicBezTo>
                  <a:cubicBezTo>
                    <a:pt x="3654153" y="3449116"/>
                    <a:pt x="2659347" y="4443922"/>
                    <a:pt x="1432192" y="4443922"/>
                  </a:cubicBezTo>
                  <a:cubicBezTo>
                    <a:pt x="895312" y="4443922"/>
                    <a:pt x="402905" y="4253510"/>
                    <a:pt x="18819" y="3936534"/>
                  </a:cubicBezTo>
                  <a:lnTo>
                    <a:pt x="0" y="3919431"/>
                  </a:lnTo>
                  <a:lnTo>
                    <a:pt x="0" y="524492"/>
                  </a:lnTo>
                  <a:lnTo>
                    <a:pt x="18819" y="507388"/>
                  </a:lnTo>
                  <a:cubicBezTo>
                    <a:pt x="402905" y="190412"/>
                    <a:pt x="895312" y="0"/>
                    <a:pt x="14321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86699" y="1981201"/>
              <a:ext cx="3682098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Effective Strategies for an Engaging </a:t>
              </a:r>
            </a:p>
            <a:p>
              <a:pPr algn="ctr"/>
              <a:r>
                <a:rPr lang="en-US" sz="360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E-Learning?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1981200" y="5791200"/>
            <a:ext cx="407922" cy="381000"/>
          </a:xfrm>
          <a:prstGeom prst="ellipse">
            <a:avLst/>
          </a:prstGeom>
          <a:solidFill>
            <a:srgbClr val="00206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7" grpId="0" animBg="1"/>
      <p:bldP spid="20" grpId="0" animBg="1"/>
      <p:bldP spid="21" grpId="0" animBg="1"/>
      <p:bldP spid="22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30" y="-1"/>
            <a:ext cx="9123352" cy="6705600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3602109" y="1489963"/>
            <a:ext cx="2365200" cy="1681200"/>
          </a:xfrm>
          <a:prstGeom prst="flowChartDocumen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US" sz="2000" dirty="0"/>
          </a:p>
          <a:p>
            <a:pPr marL="0" lvl="1"/>
            <a:r>
              <a:rPr lang="en-US" sz="2400" b="1" dirty="0">
                <a:solidFill>
                  <a:schemeClr val="bg1"/>
                </a:solidFill>
              </a:rPr>
              <a:t>Upload of Lesson Notes &amp; other Materials</a:t>
            </a:r>
          </a:p>
          <a:p>
            <a:pPr algn="ctr"/>
            <a:endParaRPr lang="en-GB" dirty="0"/>
          </a:p>
        </p:txBody>
      </p:sp>
      <p:sp>
        <p:nvSpPr>
          <p:cNvPr id="10" name="Flowchart: Document 9"/>
          <p:cNvSpPr/>
          <p:nvPr/>
        </p:nvSpPr>
        <p:spPr>
          <a:xfrm>
            <a:off x="6778800" y="1600200"/>
            <a:ext cx="2365200" cy="1681200"/>
          </a:xfrm>
          <a:prstGeom prst="flowChartDocumen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dirty="0">
                <a:solidFill>
                  <a:schemeClr val="bg1"/>
                </a:solidFill>
              </a:rPr>
              <a:t>Online Assessment, Tests, Exams</a:t>
            </a:r>
            <a:endParaRPr lang="en-US" sz="2400" b="1" dirty="0"/>
          </a:p>
        </p:txBody>
      </p:sp>
      <p:sp>
        <p:nvSpPr>
          <p:cNvPr id="12" name="Flowchart: Document 11"/>
          <p:cNvSpPr/>
          <p:nvPr/>
        </p:nvSpPr>
        <p:spPr>
          <a:xfrm>
            <a:off x="6415544" y="4875840"/>
            <a:ext cx="2365200" cy="1681200"/>
          </a:xfrm>
          <a:prstGeom prst="flowChartDocumen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000" dirty="0"/>
          </a:p>
          <a:p>
            <a:pPr lvl="1"/>
            <a:r>
              <a:rPr lang="en-US" sz="2800" b="1" dirty="0"/>
              <a:t>Results Processing &amp; Analysis</a:t>
            </a:r>
          </a:p>
          <a:p>
            <a:pPr lvl="1"/>
            <a:endParaRPr lang="en-US" sz="2000" dirty="0"/>
          </a:p>
        </p:txBody>
      </p:sp>
      <p:sp>
        <p:nvSpPr>
          <p:cNvPr id="6" name="Flowchart: Document 5"/>
          <p:cNvSpPr/>
          <p:nvPr/>
        </p:nvSpPr>
        <p:spPr>
          <a:xfrm>
            <a:off x="3048000" y="4941793"/>
            <a:ext cx="2365200" cy="1681200"/>
          </a:xfrm>
          <a:prstGeom prst="flowChartDocumen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US" sz="2000" dirty="0"/>
          </a:p>
          <a:p>
            <a:pPr marL="0" lvl="1"/>
            <a:r>
              <a:rPr lang="en-US" sz="2400" b="1" dirty="0"/>
              <a:t>E-Library</a:t>
            </a:r>
          </a:p>
          <a:p>
            <a:pPr marL="0" lvl="1"/>
            <a:r>
              <a:rPr lang="en-US" sz="2400" b="1" dirty="0"/>
              <a:t>&amp; Simulations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11" name="Flowchart: Document 10"/>
          <p:cNvSpPr/>
          <p:nvPr/>
        </p:nvSpPr>
        <p:spPr>
          <a:xfrm>
            <a:off x="106326" y="4941793"/>
            <a:ext cx="2484474" cy="1679761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/>
              <a:t>Live/Virtual Teaching.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7930" y="3842496"/>
            <a:ext cx="1658470" cy="451595"/>
            <a:chOff x="17930" y="3129805"/>
            <a:chExt cx="1658470" cy="45159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3" name="Flowchart: Stored Data 12"/>
            <p:cNvSpPr/>
            <p:nvPr/>
          </p:nvSpPr>
          <p:spPr>
            <a:xfrm>
              <a:off x="17930" y="3129805"/>
              <a:ext cx="1658470" cy="451595"/>
            </a:xfrm>
            <a:prstGeom prst="flowChartOnlineStorag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106326" y="3228417"/>
              <a:ext cx="292604" cy="2514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25615" y="3846978"/>
            <a:ext cx="1658470" cy="451595"/>
            <a:chOff x="1825615" y="3134287"/>
            <a:chExt cx="1658470" cy="45159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3" name="Flowchart: Stored Data 32"/>
            <p:cNvSpPr/>
            <p:nvPr/>
          </p:nvSpPr>
          <p:spPr>
            <a:xfrm>
              <a:off x="1825615" y="3134287"/>
              <a:ext cx="1658470" cy="451595"/>
            </a:xfrm>
            <a:prstGeom prst="flowChartOnlineStorag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1914011" y="3232899"/>
              <a:ext cx="292604" cy="25144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586309" y="3797944"/>
            <a:ext cx="1658470" cy="451595"/>
            <a:chOff x="3511662" y="3138769"/>
            <a:chExt cx="1658470" cy="451595"/>
          </a:xfrm>
          <a:solidFill>
            <a:schemeClr val="accent6">
              <a:lumMod val="5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5" name="Flowchart: Stored Data 34"/>
            <p:cNvSpPr/>
            <p:nvPr/>
          </p:nvSpPr>
          <p:spPr>
            <a:xfrm>
              <a:off x="3511662" y="3138769"/>
              <a:ext cx="1658470" cy="451595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3600058" y="3237381"/>
              <a:ext cx="292604" cy="251445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71516" y="3795824"/>
            <a:ext cx="1658470" cy="451595"/>
            <a:chOff x="5258528" y="3143251"/>
            <a:chExt cx="1658470" cy="451595"/>
          </a:xfrm>
          <a:solidFill>
            <a:schemeClr val="accent4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7" name="Flowchart: Stored Data 36"/>
            <p:cNvSpPr/>
            <p:nvPr/>
          </p:nvSpPr>
          <p:spPr>
            <a:xfrm>
              <a:off x="5258528" y="3143251"/>
              <a:ext cx="1658470" cy="451595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5346924" y="3241863"/>
              <a:ext cx="292604" cy="251445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60799" y="3794360"/>
            <a:ext cx="1658470" cy="451595"/>
            <a:chOff x="7248668" y="3107393"/>
            <a:chExt cx="1658470" cy="451595"/>
          </a:xfrm>
          <a:solidFill>
            <a:schemeClr val="accent2">
              <a:lumMod val="5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9" name="Flowchart: Stored Data 38"/>
            <p:cNvSpPr/>
            <p:nvPr/>
          </p:nvSpPr>
          <p:spPr>
            <a:xfrm>
              <a:off x="7248668" y="3107393"/>
              <a:ext cx="1658470" cy="451595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7337064" y="3206005"/>
              <a:ext cx="292604" cy="251445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0" y="-598868"/>
            <a:ext cx="3657600" cy="3646868"/>
            <a:chOff x="-176462" y="-5314"/>
            <a:chExt cx="3657600" cy="3646868"/>
          </a:xfrm>
        </p:grpSpPr>
        <p:sp>
          <p:nvSpPr>
            <p:cNvPr id="67" name="Oval 66"/>
            <p:cNvSpPr/>
            <p:nvPr/>
          </p:nvSpPr>
          <p:spPr>
            <a:xfrm>
              <a:off x="0" y="-5314"/>
              <a:ext cx="3481138" cy="364686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-176462" y="1279354"/>
              <a:ext cx="3499741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</a:rPr>
                <a:t>Components of </a:t>
              </a:r>
            </a:p>
            <a:p>
              <a:pPr algn="ctr"/>
              <a:r>
                <a:rPr lang="en-US" sz="40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</a:rPr>
                <a:t>E-Learning</a:t>
              </a:r>
              <a:endPara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2855" y="-5607"/>
            <a:ext cx="9156855" cy="6863607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581400" y="228600"/>
            <a:ext cx="5410200" cy="649408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</a:rPr>
              <a:t> </a:t>
            </a:r>
            <a:r>
              <a:rPr lang="en-US" sz="3200" i="1" dirty="0">
                <a:ln w="0"/>
              </a:rPr>
              <a:t>I have seen and heard many schools who claim that they are doing E-Learning on Third party softwares like </a:t>
            </a:r>
            <a:r>
              <a:rPr lang="en-US" sz="3200" b="1" i="1" dirty="0">
                <a:ln w="0"/>
              </a:rPr>
              <a:t>Google Classroom, Module, </a:t>
            </a:r>
            <a:r>
              <a:rPr lang="en-US" sz="3200" b="1" i="1" dirty="0" err="1">
                <a:ln w="0"/>
              </a:rPr>
              <a:t>Classdojo</a:t>
            </a:r>
            <a:r>
              <a:rPr lang="en-US" sz="3200" b="1" i="1" dirty="0">
                <a:ln w="0"/>
              </a:rPr>
              <a:t>, etc</a:t>
            </a:r>
            <a:endParaRPr lang="en-US" sz="3200" b="1" i="1" dirty="0"/>
          </a:p>
          <a:p>
            <a:endParaRPr lang="en-US" sz="3200" i="1" dirty="0"/>
          </a:p>
          <a:p>
            <a:r>
              <a:rPr lang="en-US" sz="3200" i="1" dirty="0"/>
              <a:t>Many do not Know the negative Implications of some of those platforms and the advantages of having theirs..</a:t>
            </a:r>
          </a:p>
          <a:p>
            <a:endParaRPr lang="en-US" sz="3200" i="1" dirty="0"/>
          </a:p>
          <a:p>
            <a:r>
              <a:rPr lang="en-US" sz="3200" i="1" dirty="0">
                <a:ln w="0"/>
                <a:solidFill>
                  <a:srgbClr val="002265"/>
                </a:solidFill>
              </a:rPr>
              <a:t>We shall discuss this in Details.</a:t>
            </a:r>
            <a:endParaRPr lang="en-US" sz="3200" dirty="0">
              <a:ln w="0"/>
              <a:solidFill>
                <a:srgbClr val="002265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-80972" y="-5607"/>
            <a:ext cx="3433772" cy="3981869"/>
            <a:chOff x="-80972" y="-5607"/>
            <a:chExt cx="3433772" cy="3981869"/>
          </a:xfrm>
        </p:grpSpPr>
        <p:sp>
          <p:nvSpPr>
            <p:cNvPr id="13" name="Freeform 12"/>
            <p:cNvSpPr/>
            <p:nvPr/>
          </p:nvSpPr>
          <p:spPr>
            <a:xfrm>
              <a:off x="-12855" y="-5607"/>
              <a:ext cx="3365655" cy="3981869"/>
            </a:xfrm>
            <a:custGeom>
              <a:avLst/>
              <a:gdLst>
                <a:gd name="connsiteX0" fmla="*/ 1432192 w 3654153"/>
                <a:gd name="connsiteY0" fmla="*/ 0 h 4443922"/>
                <a:gd name="connsiteX1" fmla="*/ 3654153 w 3654153"/>
                <a:gd name="connsiteY1" fmla="*/ 2221961 h 4443922"/>
                <a:gd name="connsiteX2" fmla="*/ 1432192 w 3654153"/>
                <a:gd name="connsiteY2" fmla="*/ 4443922 h 4443922"/>
                <a:gd name="connsiteX3" fmla="*/ 18819 w 3654153"/>
                <a:gd name="connsiteY3" fmla="*/ 3936534 h 4443922"/>
                <a:gd name="connsiteX4" fmla="*/ 0 w 3654153"/>
                <a:gd name="connsiteY4" fmla="*/ 3919431 h 4443922"/>
                <a:gd name="connsiteX5" fmla="*/ 0 w 3654153"/>
                <a:gd name="connsiteY5" fmla="*/ 524492 h 4443922"/>
                <a:gd name="connsiteX6" fmla="*/ 18819 w 3654153"/>
                <a:gd name="connsiteY6" fmla="*/ 507388 h 4443922"/>
                <a:gd name="connsiteX7" fmla="*/ 1432192 w 3654153"/>
                <a:gd name="connsiteY7" fmla="*/ 0 h 4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53" h="4443922">
                  <a:moveTo>
                    <a:pt x="1432192" y="0"/>
                  </a:moveTo>
                  <a:cubicBezTo>
                    <a:pt x="2659347" y="0"/>
                    <a:pt x="3654153" y="994806"/>
                    <a:pt x="3654153" y="2221961"/>
                  </a:cubicBezTo>
                  <a:cubicBezTo>
                    <a:pt x="3654153" y="3449116"/>
                    <a:pt x="2659347" y="4443922"/>
                    <a:pt x="1432192" y="4443922"/>
                  </a:cubicBezTo>
                  <a:cubicBezTo>
                    <a:pt x="895312" y="4443922"/>
                    <a:pt x="402905" y="4253510"/>
                    <a:pt x="18819" y="3936534"/>
                  </a:cubicBezTo>
                  <a:lnTo>
                    <a:pt x="0" y="3919431"/>
                  </a:lnTo>
                  <a:lnTo>
                    <a:pt x="0" y="524492"/>
                  </a:lnTo>
                  <a:lnTo>
                    <a:pt x="18819" y="507388"/>
                  </a:lnTo>
                  <a:cubicBezTo>
                    <a:pt x="402905" y="190412"/>
                    <a:pt x="895312" y="0"/>
                    <a:pt x="1432192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0" y="152401"/>
              <a:ext cx="3179792" cy="3611156"/>
            </a:xfrm>
            <a:custGeom>
              <a:avLst/>
              <a:gdLst>
                <a:gd name="connsiteX0" fmla="*/ 1432192 w 3654153"/>
                <a:gd name="connsiteY0" fmla="*/ 0 h 4443922"/>
                <a:gd name="connsiteX1" fmla="*/ 3654153 w 3654153"/>
                <a:gd name="connsiteY1" fmla="*/ 2221961 h 4443922"/>
                <a:gd name="connsiteX2" fmla="*/ 1432192 w 3654153"/>
                <a:gd name="connsiteY2" fmla="*/ 4443922 h 4443922"/>
                <a:gd name="connsiteX3" fmla="*/ 18819 w 3654153"/>
                <a:gd name="connsiteY3" fmla="*/ 3936534 h 4443922"/>
                <a:gd name="connsiteX4" fmla="*/ 0 w 3654153"/>
                <a:gd name="connsiteY4" fmla="*/ 3919431 h 4443922"/>
                <a:gd name="connsiteX5" fmla="*/ 0 w 3654153"/>
                <a:gd name="connsiteY5" fmla="*/ 524492 h 4443922"/>
                <a:gd name="connsiteX6" fmla="*/ 18819 w 3654153"/>
                <a:gd name="connsiteY6" fmla="*/ 507388 h 4443922"/>
                <a:gd name="connsiteX7" fmla="*/ 1432192 w 3654153"/>
                <a:gd name="connsiteY7" fmla="*/ 0 h 4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53" h="4443922">
                  <a:moveTo>
                    <a:pt x="1432192" y="0"/>
                  </a:moveTo>
                  <a:cubicBezTo>
                    <a:pt x="2659347" y="0"/>
                    <a:pt x="3654153" y="994806"/>
                    <a:pt x="3654153" y="2221961"/>
                  </a:cubicBezTo>
                  <a:cubicBezTo>
                    <a:pt x="3654153" y="3449116"/>
                    <a:pt x="2659347" y="4443922"/>
                    <a:pt x="1432192" y="4443922"/>
                  </a:cubicBezTo>
                  <a:cubicBezTo>
                    <a:pt x="895312" y="4443922"/>
                    <a:pt x="402905" y="4253510"/>
                    <a:pt x="18819" y="3936534"/>
                  </a:cubicBezTo>
                  <a:lnTo>
                    <a:pt x="0" y="3919431"/>
                  </a:lnTo>
                  <a:lnTo>
                    <a:pt x="0" y="524492"/>
                  </a:lnTo>
                  <a:lnTo>
                    <a:pt x="18819" y="507388"/>
                  </a:lnTo>
                  <a:cubicBezTo>
                    <a:pt x="402905" y="190412"/>
                    <a:pt x="895312" y="0"/>
                    <a:pt x="143219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80972" y="990600"/>
              <a:ext cx="3205172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</a:rPr>
                <a:t>Why Use My</a:t>
              </a:r>
            </a:p>
            <a:p>
              <a:pPr algn="ctr"/>
              <a:r>
                <a:rPr lang="en-US" sz="40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</a:rPr>
                <a:t> Own Website </a:t>
              </a:r>
            </a:p>
            <a:p>
              <a:pPr algn="ctr"/>
              <a:r>
                <a:rPr lang="en-US" sz="40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</a:rPr>
                <a:t>for E-Learning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381541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 of Using Third Party Apps for Learning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>
            <a:off x="-2514600" y="609600"/>
            <a:ext cx="5472816" cy="5472816"/>
          </a:xfrm>
          <a:prstGeom prst="blockArc">
            <a:avLst>
              <a:gd name="adj1" fmla="val 16510038"/>
              <a:gd name="adj2" fmla="val 5073773"/>
              <a:gd name="adj3" fmla="val 0"/>
            </a:avLst>
          </a:prstGeom>
          <a:ln w="889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2165656" y="353532"/>
            <a:ext cx="5475833" cy="8128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106680" rIns="106680" bIns="10668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bg1"/>
                </a:solidFill>
              </a:rPr>
              <a:t>No Guarantee of Security</a:t>
            </a:r>
            <a:endParaRPr lang="en-GB" sz="3200" b="1" kern="12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12448" y="251932"/>
            <a:ext cx="1016000" cy="1016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3124200" y="1524000"/>
            <a:ext cx="5344683" cy="812800"/>
          </a:xfrm>
          <a:custGeom>
            <a:avLst/>
            <a:gdLst>
              <a:gd name="connsiteX0" fmla="*/ 0 w 5180380"/>
              <a:gd name="connsiteY0" fmla="*/ 0 h 812800"/>
              <a:gd name="connsiteX1" fmla="*/ 5180380 w 5180380"/>
              <a:gd name="connsiteY1" fmla="*/ 0 h 812800"/>
              <a:gd name="connsiteX2" fmla="*/ 5180380 w 5180380"/>
              <a:gd name="connsiteY2" fmla="*/ 812800 h 812800"/>
              <a:gd name="connsiteX3" fmla="*/ 0 w 5180380"/>
              <a:gd name="connsiteY3" fmla="*/ 812800 h 812800"/>
              <a:gd name="connsiteX4" fmla="*/ 0 w 51803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0380" h="812800">
                <a:moveTo>
                  <a:pt x="0" y="0"/>
                </a:moveTo>
                <a:lnTo>
                  <a:pt x="5180380" y="0"/>
                </a:lnTo>
                <a:lnTo>
                  <a:pt x="51803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106680" rIns="106680" bIns="106680" numCol="1" spcCol="1270" anchor="ctr" anchorCtr="0">
            <a:no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bg1"/>
                </a:solidFill>
              </a:rPr>
              <a:t>Lack  of Customization.</a:t>
            </a:r>
          </a:p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200" kern="1200" dirty="0"/>
          </a:p>
        </p:txBody>
      </p:sp>
      <p:sp>
        <p:nvSpPr>
          <p:cNvPr id="21" name="Oval 20"/>
          <p:cNvSpPr/>
          <p:nvPr/>
        </p:nvSpPr>
        <p:spPr>
          <a:xfrm>
            <a:off x="2553340" y="1422400"/>
            <a:ext cx="1016000" cy="1016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3371722" y="2688266"/>
            <a:ext cx="5554362" cy="8128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106680" rIns="106680" bIns="106680" numCol="1" spcCol="1270" anchor="ctr" anchorCtr="0">
            <a:no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solidFill>
                  <a:schemeClr val="bg1"/>
                </a:solidFill>
              </a:rPr>
              <a:t>You cannot Charge or Monetize It</a:t>
            </a:r>
          </a:p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200" kern="1200" dirty="0"/>
          </a:p>
        </p:txBody>
      </p:sp>
      <p:sp>
        <p:nvSpPr>
          <p:cNvPr id="23" name="Oval 22"/>
          <p:cNvSpPr/>
          <p:nvPr/>
        </p:nvSpPr>
        <p:spPr>
          <a:xfrm>
            <a:off x="2800861" y="2586666"/>
            <a:ext cx="1016000" cy="1016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>
            <a:off x="3124202" y="3796583"/>
            <a:ext cx="5344682" cy="8128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106680" rIns="106680" bIns="106680" numCol="1" spcCol="1270" anchor="ctr" anchorCtr="0">
            <a:no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</a:rPr>
              <a:t>Troubleshooting is Difficult</a:t>
            </a:r>
          </a:p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200" kern="1200" dirty="0"/>
          </a:p>
        </p:txBody>
      </p:sp>
      <p:sp>
        <p:nvSpPr>
          <p:cNvPr id="25" name="Oval 24"/>
          <p:cNvSpPr/>
          <p:nvPr/>
        </p:nvSpPr>
        <p:spPr>
          <a:xfrm>
            <a:off x="2616201" y="3694983"/>
            <a:ext cx="961181" cy="1016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 25"/>
          <p:cNvSpPr/>
          <p:nvPr/>
        </p:nvSpPr>
        <p:spPr>
          <a:xfrm>
            <a:off x="2449084" y="4908259"/>
            <a:ext cx="5348628" cy="8128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106680" rIns="106680" bIns="106680" numCol="1" spcCol="1270" anchor="ctr" anchorCtr="0">
            <a:no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Loss</a:t>
            </a:r>
          </a:p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200" kern="1200" dirty="0"/>
          </a:p>
        </p:txBody>
      </p:sp>
      <p:sp>
        <p:nvSpPr>
          <p:cNvPr id="27" name="Oval 26"/>
          <p:cNvSpPr/>
          <p:nvPr/>
        </p:nvSpPr>
        <p:spPr>
          <a:xfrm>
            <a:off x="1784861" y="4773889"/>
            <a:ext cx="1016000" cy="1016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TextBox 29"/>
          <p:cNvSpPr txBox="1"/>
          <p:nvPr/>
        </p:nvSpPr>
        <p:spPr>
          <a:xfrm>
            <a:off x="6553200" y="6324600"/>
            <a:ext cx="472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…And many More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6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>
            <a:off x="3438412" y="1981200"/>
            <a:ext cx="142569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22272" y="2848102"/>
            <a:ext cx="142569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885226" y="3697941"/>
            <a:ext cx="142569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39670" y="4541565"/>
            <a:ext cx="142569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083859" y="5368126"/>
            <a:ext cx="142569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54552" y="1114298"/>
            <a:ext cx="142569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912249" y="814022"/>
            <a:ext cx="4114801" cy="609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Security and Control</a:t>
            </a:r>
            <a:endParaRPr lang="en-GB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293250" y="1661183"/>
            <a:ext cx="4114801" cy="6096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Serves as Marketing for School</a:t>
            </a:r>
            <a:endParaRPr lang="en-GB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598050" y="2508344"/>
            <a:ext cx="4114801" cy="6096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Ability to Charge/Make profit</a:t>
            </a:r>
            <a:endParaRPr lang="en-GB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4724400" y="3352800"/>
            <a:ext cx="4114801" cy="6096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Ease of Customization/Update</a:t>
            </a:r>
            <a:endParaRPr lang="en-GB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4293250" y="4202666"/>
            <a:ext cx="4114801" cy="609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Ease of Troubleshooting</a:t>
            </a:r>
            <a:endParaRPr lang="en-GB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3912249" y="5049825"/>
            <a:ext cx="4114801" cy="6096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Information Backup</a:t>
            </a:r>
            <a:endParaRPr lang="en-US" sz="2800" dirty="0"/>
          </a:p>
        </p:txBody>
      </p:sp>
      <p:sp>
        <p:nvSpPr>
          <p:cNvPr id="17" name="Freeform 16"/>
          <p:cNvSpPr/>
          <p:nvPr/>
        </p:nvSpPr>
        <p:spPr>
          <a:xfrm>
            <a:off x="1726689" y="828696"/>
            <a:ext cx="2311911" cy="5059484"/>
          </a:xfrm>
          <a:custGeom>
            <a:avLst/>
            <a:gdLst>
              <a:gd name="connsiteX0" fmla="*/ 0 w 2311911"/>
              <a:gd name="connsiteY0" fmla="*/ 0 h 4748076"/>
              <a:gd name="connsiteX1" fmla="*/ 177639 w 2311911"/>
              <a:gd name="connsiteY1" fmla="*/ 8970 h 4748076"/>
              <a:gd name="connsiteX2" fmla="*/ 2311911 w 2311911"/>
              <a:gd name="connsiteY2" fmla="*/ 2374038 h 4748076"/>
              <a:gd name="connsiteX3" fmla="*/ 177639 w 2311911"/>
              <a:gd name="connsiteY3" fmla="*/ 4739106 h 4748076"/>
              <a:gd name="connsiteX4" fmla="*/ 0 w 2311911"/>
              <a:gd name="connsiteY4" fmla="*/ 4748076 h 47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911" h="4748076">
                <a:moveTo>
                  <a:pt x="0" y="0"/>
                </a:moveTo>
                <a:lnTo>
                  <a:pt x="177639" y="8970"/>
                </a:lnTo>
                <a:cubicBezTo>
                  <a:pt x="1376428" y="130714"/>
                  <a:pt x="2311911" y="1143129"/>
                  <a:pt x="2311911" y="2374038"/>
                </a:cubicBezTo>
                <a:cubicBezTo>
                  <a:pt x="2311911" y="3604948"/>
                  <a:pt x="1376428" y="4617363"/>
                  <a:pt x="177639" y="4739106"/>
                </a:cubicBezTo>
                <a:lnTo>
                  <a:pt x="0" y="4748076"/>
                </a:lnTo>
                <a:close/>
              </a:path>
            </a:pathLst>
          </a:custGeom>
          <a:gradFill>
            <a:gsLst>
              <a:gs pos="0">
                <a:srgbClr val="002265">
                  <a:alpha val="26000"/>
                  <a:lumMod val="48000"/>
                </a:srgbClr>
              </a:gs>
              <a:gs pos="20000">
                <a:srgbClr val="C00000"/>
              </a:gs>
              <a:gs pos="61000">
                <a:schemeClr val="accent6">
                  <a:lumMod val="50000"/>
                </a:schemeClr>
              </a:gs>
              <a:gs pos="41000">
                <a:srgbClr val="7030A0"/>
              </a:gs>
              <a:gs pos="97000">
                <a:srgbClr val="00B0F0"/>
              </a:gs>
              <a:gs pos="79000">
                <a:schemeClr val="accent5">
                  <a:lumMod val="50000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46242" y="729730"/>
            <a:ext cx="2877582" cy="5257800"/>
          </a:xfrm>
          <a:custGeom>
            <a:avLst/>
            <a:gdLst>
              <a:gd name="connsiteX0" fmla="*/ 0 w 2311911"/>
              <a:gd name="connsiteY0" fmla="*/ 0 h 4748076"/>
              <a:gd name="connsiteX1" fmla="*/ 177639 w 2311911"/>
              <a:gd name="connsiteY1" fmla="*/ 8970 h 4748076"/>
              <a:gd name="connsiteX2" fmla="*/ 2311911 w 2311911"/>
              <a:gd name="connsiteY2" fmla="*/ 2374038 h 4748076"/>
              <a:gd name="connsiteX3" fmla="*/ 177639 w 2311911"/>
              <a:gd name="connsiteY3" fmla="*/ 4739106 h 4748076"/>
              <a:gd name="connsiteX4" fmla="*/ 0 w 2311911"/>
              <a:gd name="connsiteY4" fmla="*/ 4748076 h 47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911" h="4748076">
                <a:moveTo>
                  <a:pt x="0" y="0"/>
                </a:moveTo>
                <a:lnTo>
                  <a:pt x="177639" y="8970"/>
                </a:lnTo>
                <a:cubicBezTo>
                  <a:pt x="1376428" y="130714"/>
                  <a:pt x="2311911" y="1143129"/>
                  <a:pt x="2311911" y="2374038"/>
                </a:cubicBezTo>
                <a:cubicBezTo>
                  <a:pt x="2311911" y="3604948"/>
                  <a:pt x="1376428" y="4617363"/>
                  <a:pt x="177639" y="4739106"/>
                </a:cubicBezTo>
                <a:lnTo>
                  <a:pt x="0" y="47480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644894" y="928899"/>
            <a:ext cx="407922" cy="381000"/>
          </a:xfrm>
          <a:prstGeom prst="ellipse">
            <a:avLst/>
          </a:prstGeom>
          <a:solidFill>
            <a:srgbClr val="00206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396622" y="1790157"/>
            <a:ext cx="407922" cy="381000"/>
          </a:xfrm>
          <a:prstGeom prst="ellipse">
            <a:avLst/>
          </a:prstGeom>
          <a:solidFill>
            <a:srgbClr val="C0000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743337" y="2664212"/>
            <a:ext cx="407922" cy="381000"/>
          </a:xfrm>
          <a:prstGeom prst="ellipse">
            <a:avLst/>
          </a:prstGeom>
          <a:solidFill>
            <a:srgbClr val="0070C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719863" y="3511371"/>
            <a:ext cx="407922" cy="381000"/>
          </a:xfrm>
          <a:prstGeom prst="ellipse">
            <a:avLst/>
          </a:prstGeom>
          <a:solidFill>
            <a:srgbClr val="7030A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396622" y="4331640"/>
            <a:ext cx="407922" cy="381000"/>
          </a:xfrm>
          <a:prstGeom prst="ellipse">
            <a:avLst/>
          </a:prstGeom>
          <a:solidFill>
            <a:schemeClr val="accent6">
              <a:lumMod val="50000"/>
              <a:alpha val="95000"/>
            </a:scheme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876175" y="5175805"/>
            <a:ext cx="407922" cy="381000"/>
          </a:xfrm>
          <a:prstGeom prst="ellipse">
            <a:avLst/>
          </a:prstGeom>
          <a:solidFill>
            <a:srgbClr val="00B0F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73999" y="1082922"/>
            <a:ext cx="3828152" cy="4443922"/>
            <a:chOff x="-173999" y="1082922"/>
            <a:chExt cx="3828152" cy="4443922"/>
          </a:xfrm>
        </p:grpSpPr>
        <p:sp>
          <p:nvSpPr>
            <p:cNvPr id="28" name="Freeform 27"/>
            <p:cNvSpPr/>
            <p:nvPr/>
          </p:nvSpPr>
          <p:spPr>
            <a:xfrm>
              <a:off x="0" y="1082922"/>
              <a:ext cx="3654153" cy="4443922"/>
            </a:xfrm>
            <a:custGeom>
              <a:avLst/>
              <a:gdLst>
                <a:gd name="connsiteX0" fmla="*/ 1432192 w 3654153"/>
                <a:gd name="connsiteY0" fmla="*/ 0 h 4443922"/>
                <a:gd name="connsiteX1" fmla="*/ 3654153 w 3654153"/>
                <a:gd name="connsiteY1" fmla="*/ 2221961 h 4443922"/>
                <a:gd name="connsiteX2" fmla="*/ 1432192 w 3654153"/>
                <a:gd name="connsiteY2" fmla="*/ 4443922 h 4443922"/>
                <a:gd name="connsiteX3" fmla="*/ 18819 w 3654153"/>
                <a:gd name="connsiteY3" fmla="*/ 3936534 h 4443922"/>
                <a:gd name="connsiteX4" fmla="*/ 0 w 3654153"/>
                <a:gd name="connsiteY4" fmla="*/ 3919431 h 4443922"/>
                <a:gd name="connsiteX5" fmla="*/ 0 w 3654153"/>
                <a:gd name="connsiteY5" fmla="*/ 524492 h 4443922"/>
                <a:gd name="connsiteX6" fmla="*/ 18819 w 3654153"/>
                <a:gd name="connsiteY6" fmla="*/ 507388 h 4443922"/>
                <a:gd name="connsiteX7" fmla="*/ 1432192 w 3654153"/>
                <a:gd name="connsiteY7" fmla="*/ 0 h 4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53" h="4443922">
                  <a:moveTo>
                    <a:pt x="1432192" y="0"/>
                  </a:moveTo>
                  <a:cubicBezTo>
                    <a:pt x="2659347" y="0"/>
                    <a:pt x="3654153" y="994806"/>
                    <a:pt x="3654153" y="2221961"/>
                  </a:cubicBezTo>
                  <a:cubicBezTo>
                    <a:pt x="3654153" y="3449116"/>
                    <a:pt x="2659347" y="4443922"/>
                    <a:pt x="1432192" y="4443922"/>
                  </a:cubicBezTo>
                  <a:cubicBezTo>
                    <a:pt x="895312" y="4443922"/>
                    <a:pt x="402905" y="4253510"/>
                    <a:pt x="18819" y="3936534"/>
                  </a:cubicBezTo>
                  <a:lnTo>
                    <a:pt x="0" y="3919431"/>
                  </a:lnTo>
                  <a:lnTo>
                    <a:pt x="0" y="524492"/>
                  </a:lnTo>
                  <a:lnTo>
                    <a:pt x="18819" y="507388"/>
                  </a:lnTo>
                  <a:cubicBezTo>
                    <a:pt x="402905" y="190412"/>
                    <a:pt x="895312" y="0"/>
                    <a:pt x="143219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0" y="1371600"/>
              <a:ext cx="3452358" cy="3968681"/>
            </a:xfrm>
            <a:custGeom>
              <a:avLst/>
              <a:gdLst>
                <a:gd name="connsiteX0" fmla="*/ 1432192 w 3654153"/>
                <a:gd name="connsiteY0" fmla="*/ 0 h 4443922"/>
                <a:gd name="connsiteX1" fmla="*/ 3654153 w 3654153"/>
                <a:gd name="connsiteY1" fmla="*/ 2221961 h 4443922"/>
                <a:gd name="connsiteX2" fmla="*/ 1432192 w 3654153"/>
                <a:gd name="connsiteY2" fmla="*/ 4443922 h 4443922"/>
                <a:gd name="connsiteX3" fmla="*/ 18819 w 3654153"/>
                <a:gd name="connsiteY3" fmla="*/ 3936534 h 4443922"/>
                <a:gd name="connsiteX4" fmla="*/ 0 w 3654153"/>
                <a:gd name="connsiteY4" fmla="*/ 3919431 h 4443922"/>
                <a:gd name="connsiteX5" fmla="*/ 0 w 3654153"/>
                <a:gd name="connsiteY5" fmla="*/ 524492 h 4443922"/>
                <a:gd name="connsiteX6" fmla="*/ 18819 w 3654153"/>
                <a:gd name="connsiteY6" fmla="*/ 507388 h 4443922"/>
                <a:gd name="connsiteX7" fmla="*/ 1432192 w 3654153"/>
                <a:gd name="connsiteY7" fmla="*/ 0 h 4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53" h="4443922">
                  <a:moveTo>
                    <a:pt x="1432192" y="0"/>
                  </a:moveTo>
                  <a:cubicBezTo>
                    <a:pt x="2659347" y="0"/>
                    <a:pt x="3654153" y="994806"/>
                    <a:pt x="3654153" y="2221961"/>
                  </a:cubicBezTo>
                  <a:cubicBezTo>
                    <a:pt x="3654153" y="3449116"/>
                    <a:pt x="2659347" y="4443922"/>
                    <a:pt x="1432192" y="4443922"/>
                  </a:cubicBezTo>
                  <a:cubicBezTo>
                    <a:pt x="895312" y="4443922"/>
                    <a:pt x="402905" y="4253510"/>
                    <a:pt x="18819" y="3936534"/>
                  </a:cubicBezTo>
                  <a:lnTo>
                    <a:pt x="0" y="3919431"/>
                  </a:lnTo>
                  <a:lnTo>
                    <a:pt x="0" y="524492"/>
                  </a:lnTo>
                  <a:lnTo>
                    <a:pt x="18819" y="507388"/>
                  </a:lnTo>
                  <a:cubicBezTo>
                    <a:pt x="402905" y="190412"/>
                    <a:pt x="895312" y="0"/>
                    <a:pt x="14321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73999" y="1905506"/>
              <a:ext cx="3802560" cy="30469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Why Should </a:t>
              </a:r>
            </a:p>
            <a:p>
              <a:pPr algn="ctr"/>
              <a:r>
                <a:rPr lang="en-US" sz="320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I </a:t>
              </a:r>
            </a:p>
            <a:p>
              <a:pPr algn="ctr"/>
              <a:r>
                <a:rPr lang="en-US" sz="320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do my </a:t>
              </a:r>
            </a:p>
            <a:p>
              <a:pPr algn="ctr"/>
              <a:r>
                <a:rPr lang="en-US" sz="320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E-Learning </a:t>
              </a:r>
            </a:p>
            <a:p>
              <a:pPr algn="ctr"/>
              <a:r>
                <a:rPr lang="en-US" sz="320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From My School Website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2286000" y="6096000"/>
            <a:ext cx="142569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 rot="230820">
            <a:off x="3673413" y="6111050"/>
            <a:ext cx="4114801" cy="609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Parents Engagement</a:t>
            </a:r>
            <a:endParaRPr lang="en-GB" sz="2400" dirty="0"/>
          </a:p>
        </p:txBody>
      </p:sp>
      <p:sp>
        <p:nvSpPr>
          <p:cNvPr id="30" name="Oval 29"/>
          <p:cNvSpPr/>
          <p:nvPr/>
        </p:nvSpPr>
        <p:spPr>
          <a:xfrm>
            <a:off x="1981200" y="5791200"/>
            <a:ext cx="407922" cy="381000"/>
          </a:xfrm>
          <a:prstGeom prst="ellipse">
            <a:avLst/>
          </a:prstGeom>
          <a:solidFill>
            <a:srgbClr val="00206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25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7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2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75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847"/>
            <a:ext cx="9156855" cy="6863607"/>
          </a:xfrm>
          <a:prstGeom prst="rect">
            <a:avLst/>
          </a:prstGeom>
          <a:solidFill>
            <a:schemeClr val="accent6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2066"/>
            <a:ext cx="8458200" cy="4321578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/>
              <a:t>Poverty, Illiteracy and Ignorance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/>
              <a:t>Cost of Infrastructure and Data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/>
              <a:t>Lack of Vision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/>
              <a:t>Stinginess in Deploying Technology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408383" y="21102"/>
            <a:ext cx="82510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Challenges of E-Learning In Nigeria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2246</TotalTime>
  <Words>571</Words>
  <Application>Microsoft Office PowerPoint</Application>
  <PresentationFormat>On-screen Show (4:3)</PresentationFormat>
  <Paragraphs>140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Digital school is the Answer</vt:lpstr>
      <vt:lpstr>Slide 11</vt:lpstr>
      <vt:lpstr>OUR VALUE PROPOSITION</vt:lpstr>
      <vt:lpstr>OUR VALUE PROPOSITION (contd)</vt:lpstr>
      <vt:lpstr>OUR VALUE PROPOSITION (contd)</vt:lpstr>
      <vt:lpstr>What are the financial implications?</vt:lpstr>
      <vt:lpstr>Slide 16</vt:lpstr>
      <vt:lpstr>Slide 17</vt:lpstr>
      <vt:lpstr>0490829131 Wizzyhub Technology LTD. GTBANK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Concerns for schools in Nigeria</dc:title>
  <dc:creator>user</dc:creator>
  <cp:lastModifiedBy>Francis Uzor</cp:lastModifiedBy>
  <cp:revision>138</cp:revision>
  <dcterms:created xsi:type="dcterms:W3CDTF">2017-06-01T09:45:34Z</dcterms:created>
  <dcterms:modified xsi:type="dcterms:W3CDTF">2021-09-08T11:38:34Z</dcterms:modified>
</cp:coreProperties>
</file>