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CFFB36-8670-4343-A983-5271A901DFDA}" type="datetimeFigureOut">
              <a:rPr lang="en-NG" smtClean="0"/>
              <a:t>26/08/2021</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9B95BB96-E06A-453F-A9E0-1B587A850416}" type="slidenum">
              <a:rPr lang="en-NG" smtClean="0"/>
              <a:t>‹#›</a:t>
            </a:fld>
            <a:endParaRPr lang="en-NG"/>
          </a:p>
        </p:txBody>
      </p:sp>
    </p:spTree>
    <p:extLst>
      <p:ext uri="{BB962C8B-B14F-4D97-AF65-F5344CB8AC3E}">
        <p14:creationId xmlns:p14="http://schemas.microsoft.com/office/powerpoint/2010/main" val="315944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FFB36-8670-4343-A983-5271A901DFDA}" type="datetimeFigureOut">
              <a:rPr lang="en-NG" smtClean="0"/>
              <a:t>26/08/2021</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9B95BB96-E06A-453F-A9E0-1B587A850416}" type="slidenum">
              <a:rPr lang="en-NG" smtClean="0"/>
              <a:t>‹#›</a:t>
            </a:fld>
            <a:endParaRPr lang="en-NG"/>
          </a:p>
        </p:txBody>
      </p:sp>
    </p:spTree>
    <p:extLst>
      <p:ext uri="{BB962C8B-B14F-4D97-AF65-F5344CB8AC3E}">
        <p14:creationId xmlns:p14="http://schemas.microsoft.com/office/powerpoint/2010/main" val="363928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FFB36-8670-4343-A983-5271A901DFDA}" type="datetimeFigureOut">
              <a:rPr lang="en-NG" smtClean="0"/>
              <a:t>26/08/2021</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9B95BB96-E06A-453F-A9E0-1B587A850416}" type="slidenum">
              <a:rPr lang="en-NG" smtClean="0"/>
              <a:t>‹#›</a:t>
            </a:fld>
            <a:endParaRPr lang="en-NG"/>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15097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FFB36-8670-4343-A983-5271A901DFDA}" type="datetimeFigureOut">
              <a:rPr lang="en-NG" smtClean="0"/>
              <a:t>26/08/2021</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9B95BB96-E06A-453F-A9E0-1B587A850416}" type="slidenum">
              <a:rPr lang="en-NG" smtClean="0"/>
              <a:t>‹#›</a:t>
            </a:fld>
            <a:endParaRPr lang="en-NG"/>
          </a:p>
        </p:txBody>
      </p:sp>
    </p:spTree>
    <p:extLst>
      <p:ext uri="{BB962C8B-B14F-4D97-AF65-F5344CB8AC3E}">
        <p14:creationId xmlns:p14="http://schemas.microsoft.com/office/powerpoint/2010/main" val="313843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FFB36-8670-4343-A983-5271A901DFDA}" type="datetimeFigureOut">
              <a:rPr lang="en-NG" smtClean="0"/>
              <a:t>26/08/2021</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9B95BB96-E06A-453F-A9E0-1B587A850416}" type="slidenum">
              <a:rPr lang="en-NG" smtClean="0"/>
              <a:t>‹#›</a:t>
            </a:fld>
            <a:endParaRPr lang="en-NG"/>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7768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FFB36-8670-4343-A983-5271A901DFDA}" type="datetimeFigureOut">
              <a:rPr lang="en-NG" smtClean="0"/>
              <a:t>26/08/2021</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9B95BB96-E06A-453F-A9E0-1B587A850416}" type="slidenum">
              <a:rPr lang="en-NG" smtClean="0"/>
              <a:t>‹#›</a:t>
            </a:fld>
            <a:endParaRPr lang="en-NG"/>
          </a:p>
        </p:txBody>
      </p:sp>
    </p:spTree>
    <p:extLst>
      <p:ext uri="{BB962C8B-B14F-4D97-AF65-F5344CB8AC3E}">
        <p14:creationId xmlns:p14="http://schemas.microsoft.com/office/powerpoint/2010/main" val="3560151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FFB36-8670-4343-A983-5271A901DFDA}" type="datetimeFigureOut">
              <a:rPr lang="en-NG" smtClean="0"/>
              <a:t>26/08/2021</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9B95BB96-E06A-453F-A9E0-1B587A850416}" type="slidenum">
              <a:rPr lang="en-NG" smtClean="0"/>
              <a:t>‹#›</a:t>
            </a:fld>
            <a:endParaRPr lang="en-NG"/>
          </a:p>
        </p:txBody>
      </p:sp>
    </p:spTree>
    <p:extLst>
      <p:ext uri="{BB962C8B-B14F-4D97-AF65-F5344CB8AC3E}">
        <p14:creationId xmlns:p14="http://schemas.microsoft.com/office/powerpoint/2010/main" val="4208513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FFB36-8670-4343-A983-5271A901DFDA}" type="datetimeFigureOut">
              <a:rPr lang="en-NG" smtClean="0"/>
              <a:t>26/08/2021</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9B95BB96-E06A-453F-A9E0-1B587A850416}" type="slidenum">
              <a:rPr lang="en-NG" smtClean="0"/>
              <a:t>‹#›</a:t>
            </a:fld>
            <a:endParaRPr lang="en-NG"/>
          </a:p>
        </p:txBody>
      </p:sp>
    </p:spTree>
    <p:extLst>
      <p:ext uri="{BB962C8B-B14F-4D97-AF65-F5344CB8AC3E}">
        <p14:creationId xmlns:p14="http://schemas.microsoft.com/office/powerpoint/2010/main" val="2958869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FFB36-8670-4343-A983-5271A901DFDA}" type="datetimeFigureOut">
              <a:rPr lang="en-NG" smtClean="0"/>
              <a:t>26/08/2021</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9B95BB96-E06A-453F-A9E0-1B587A850416}" type="slidenum">
              <a:rPr lang="en-NG" smtClean="0"/>
              <a:t>‹#›</a:t>
            </a:fld>
            <a:endParaRPr lang="en-NG"/>
          </a:p>
        </p:txBody>
      </p:sp>
    </p:spTree>
    <p:extLst>
      <p:ext uri="{BB962C8B-B14F-4D97-AF65-F5344CB8AC3E}">
        <p14:creationId xmlns:p14="http://schemas.microsoft.com/office/powerpoint/2010/main" val="100150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FFB36-8670-4343-A983-5271A901DFDA}" type="datetimeFigureOut">
              <a:rPr lang="en-NG" smtClean="0"/>
              <a:t>26/08/2021</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9B95BB96-E06A-453F-A9E0-1B587A850416}" type="slidenum">
              <a:rPr lang="en-NG" smtClean="0"/>
              <a:t>‹#›</a:t>
            </a:fld>
            <a:endParaRPr lang="en-NG"/>
          </a:p>
        </p:txBody>
      </p:sp>
    </p:spTree>
    <p:extLst>
      <p:ext uri="{BB962C8B-B14F-4D97-AF65-F5344CB8AC3E}">
        <p14:creationId xmlns:p14="http://schemas.microsoft.com/office/powerpoint/2010/main" val="333386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CFFB36-8670-4343-A983-5271A901DFDA}" type="datetimeFigureOut">
              <a:rPr lang="en-NG" smtClean="0"/>
              <a:t>26/08/2021</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9B95BB96-E06A-453F-A9E0-1B587A850416}" type="slidenum">
              <a:rPr lang="en-NG" smtClean="0"/>
              <a:t>‹#›</a:t>
            </a:fld>
            <a:endParaRPr lang="en-NG"/>
          </a:p>
        </p:txBody>
      </p:sp>
    </p:spTree>
    <p:extLst>
      <p:ext uri="{BB962C8B-B14F-4D97-AF65-F5344CB8AC3E}">
        <p14:creationId xmlns:p14="http://schemas.microsoft.com/office/powerpoint/2010/main" val="376826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CFFB36-8670-4343-A983-5271A901DFDA}" type="datetimeFigureOut">
              <a:rPr lang="en-NG" smtClean="0"/>
              <a:t>26/08/2021</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9B95BB96-E06A-453F-A9E0-1B587A850416}" type="slidenum">
              <a:rPr lang="en-NG" smtClean="0"/>
              <a:t>‹#›</a:t>
            </a:fld>
            <a:endParaRPr lang="en-NG"/>
          </a:p>
        </p:txBody>
      </p:sp>
    </p:spTree>
    <p:extLst>
      <p:ext uri="{BB962C8B-B14F-4D97-AF65-F5344CB8AC3E}">
        <p14:creationId xmlns:p14="http://schemas.microsoft.com/office/powerpoint/2010/main" val="172654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CFFB36-8670-4343-A983-5271A901DFDA}" type="datetimeFigureOut">
              <a:rPr lang="en-NG" smtClean="0"/>
              <a:t>26/08/2021</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9B95BB96-E06A-453F-A9E0-1B587A850416}" type="slidenum">
              <a:rPr lang="en-NG" smtClean="0"/>
              <a:t>‹#›</a:t>
            </a:fld>
            <a:endParaRPr lang="en-NG"/>
          </a:p>
        </p:txBody>
      </p:sp>
    </p:spTree>
    <p:extLst>
      <p:ext uri="{BB962C8B-B14F-4D97-AF65-F5344CB8AC3E}">
        <p14:creationId xmlns:p14="http://schemas.microsoft.com/office/powerpoint/2010/main" val="51174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FFB36-8670-4343-A983-5271A901DFDA}" type="datetimeFigureOut">
              <a:rPr lang="en-NG" smtClean="0"/>
              <a:t>26/08/2021</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9B95BB96-E06A-453F-A9E0-1B587A850416}" type="slidenum">
              <a:rPr lang="en-NG" smtClean="0"/>
              <a:t>‹#›</a:t>
            </a:fld>
            <a:endParaRPr lang="en-NG"/>
          </a:p>
        </p:txBody>
      </p:sp>
    </p:spTree>
    <p:extLst>
      <p:ext uri="{BB962C8B-B14F-4D97-AF65-F5344CB8AC3E}">
        <p14:creationId xmlns:p14="http://schemas.microsoft.com/office/powerpoint/2010/main" val="10456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CFFB36-8670-4343-A983-5271A901DFDA}" type="datetimeFigureOut">
              <a:rPr lang="en-NG" smtClean="0"/>
              <a:t>26/08/2021</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9B95BB96-E06A-453F-A9E0-1B587A850416}" type="slidenum">
              <a:rPr lang="en-NG" smtClean="0"/>
              <a:t>‹#›</a:t>
            </a:fld>
            <a:endParaRPr lang="en-NG"/>
          </a:p>
        </p:txBody>
      </p:sp>
    </p:spTree>
    <p:extLst>
      <p:ext uri="{BB962C8B-B14F-4D97-AF65-F5344CB8AC3E}">
        <p14:creationId xmlns:p14="http://schemas.microsoft.com/office/powerpoint/2010/main" val="298933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CFFB36-8670-4343-A983-5271A901DFDA}" type="datetimeFigureOut">
              <a:rPr lang="en-NG" smtClean="0"/>
              <a:t>26/08/2021</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9B95BB96-E06A-453F-A9E0-1B587A850416}" type="slidenum">
              <a:rPr lang="en-NG" smtClean="0"/>
              <a:t>‹#›</a:t>
            </a:fld>
            <a:endParaRPr lang="en-NG"/>
          </a:p>
        </p:txBody>
      </p:sp>
    </p:spTree>
    <p:extLst>
      <p:ext uri="{BB962C8B-B14F-4D97-AF65-F5344CB8AC3E}">
        <p14:creationId xmlns:p14="http://schemas.microsoft.com/office/powerpoint/2010/main" val="127179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CFFB36-8670-4343-A983-5271A901DFDA}" type="datetimeFigureOut">
              <a:rPr lang="en-NG" smtClean="0"/>
              <a:t>26/08/2021</a:t>
            </a:fld>
            <a:endParaRPr lang="en-NG"/>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G"/>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95BB96-E06A-453F-A9E0-1B587A850416}" type="slidenum">
              <a:rPr lang="en-NG" smtClean="0"/>
              <a:t>‹#›</a:t>
            </a:fld>
            <a:endParaRPr lang="en-NG"/>
          </a:p>
        </p:txBody>
      </p:sp>
    </p:spTree>
    <p:extLst>
      <p:ext uri="{BB962C8B-B14F-4D97-AF65-F5344CB8AC3E}">
        <p14:creationId xmlns:p14="http://schemas.microsoft.com/office/powerpoint/2010/main" val="14756890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url=https%3A%2F%2Ffabwoman.ng%2F15-year-old-nigerian-student-defeats-participants-from-uk-us-others-to-win-global-mathematics-competition%2F&amp;psig=AOvVaw1ggF24LFaK2c70xf9OzzX3&amp;ust=1630041229921000&amp;source=images&amp;cd=vfe&amp;ved=0CAsQjhxqFwoTCJiKhKv2zfICFQAAAAAdAAAAABAD"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D996-D69C-490F-87EB-6173A48A2CA7}"/>
              </a:ext>
            </a:extLst>
          </p:cNvPr>
          <p:cNvSpPr>
            <a:spLocks noGrp="1"/>
          </p:cNvSpPr>
          <p:nvPr>
            <p:ph type="ctrTitle"/>
          </p:nvPr>
        </p:nvSpPr>
        <p:spPr>
          <a:xfrm>
            <a:off x="331304" y="225287"/>
            <a:ext cx="9660835" cy="3825546"/>
          </a:xfrm>
        </p:spPr>
        <p:txBody>
          <a:bodyPr/>
          <a:lstStyle/>
          <a:p>
            <a:pPr algn="ctr">
              <a:lnSpc>
                <a:spcPct val="115000"/>
              </a:lnSpc>
              <a:spcAft>
                <a:spcPts val="1000"/>
              </a:spcAft>
            </a:pPr>
            <a:r>
              <a:rPr lang="en-US" sz="36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Preparing the Pupils/Students for Global Stages</a:t>
            </a:r>
            <a:br>
              <a:rPr lang="en-NG" sz="3600" b="1" dirty="0">
                <a:effectLst/>
                <a:latin typeface="Arial Black" panose="020B0A04020102020204" pitchFamily="34" charset="0"/>
                <a:ea typeface="Calibri" panose="020F0502020204030204" pitchFamily="34" charset="0"/>
                <a:cs typeface="Times New Roman" panose="02020603050405020304" pitchFamily="18" charset="0"/>
              </a:rPr>
            </a:br>
            <a:r>
              <a:rPr lang="en-US" sz="3600" b="1" dirty="0">
                <a:solidFill>
                  <a:schemeClr val="accent2"/>
                </a:solidFill>
                <a:effectLst/>
                <a:latin typeface="Arial Black" panose="020B0A04020102020204" pitchFamily="34" charset="0"/>
                <a:ea typeface="Calibri" panose="020F0502020204030204" pitchFamily="34" charset="0"/>
                <a:cs typeface="Times New Roman" panose="02020603050405020304" pitchFamily="18" charset="0"/>
              </a:rPr>
              <a:t>(AFED as a case-study)</a:t>
            </a:r>
            <a:br>
              <a:rPr lang="en-NG" sz="3600" b="1" dirty="0">
                <a:effectLst/>
                <a:latin typeface="Arial Black" panose="020B0A04020102020204" pitchFamily="34" charset="0"/>
                <a:ea typeface="Calibri" panose="020F0502020204030204" pitchFamily="34" charset="0"/>
                <a:cs typeface="Times New Roman" panose="02020603050405020304" pitchFamily="18" charset="0"/>
              </a:rPr>
            </a:br>
            <a:r>
              <a:rPr lang="en-US" sz="3600" b="1" dirty="0">
                <a:effectLst/>
                <a:latin typeface="Arial Black" panose="020B0A04020102020204" pitchFamily="34" charset="0"/>
                <a:ea typeface="Calibri" panose="020F0502020204030204" pitchFamily="34" charset="0"/>
                <a:cs typeface="Times New Roman" panose="02020603050405020304" pitchFamily="18" charset="0"/>
              </a:rPr>
              <a:t> </a:t>
            </a:r>
            <a:br>
              <a:rPr lang="en-NG" sz="1800" b="1" dirty="0">
                <a:effectLst/>
                <a:latin typeface="Arial Black" panose="020B0A04020102020204" pitchFamily="34" charset="0"/>
                <a:ea typeface="Calibri" panose="020F0502020204030204" pitchFamily="34" charset="0"/>
                <a:cs typeface="Times New Roman" panose="02020603050405020304" pitchFamily="18" charset="0"/>
              </a:rPr>
            </a:br>
            <a:endParaRPr lang="en-NG" b="1" dirty="0">
              <a:latin typeface="Arial Black" panose="020B0A04020102020204" pitchFamily="34" charset="0"/>
            </a:endParaRPr>
          </a:p>
        </p:txBody>
      </p:sp>
      <p:sp>
        <p:nvSpPr>
          <p:cNvPr id="3" name="Subtitle 2">
            <a:extLst>
              <a:ext uri="{FF2B5EF4-FFF2-40B4-BE49-F238E27FC236}">
                <a16:creationId xmlns:a16="http://schemas.microsoft.com/office/drawing/2014/main" id="{60E5EF17-6A53-446E-B6A8-D6E070E79195}"/>
              </a:ext>
            </a:extLst>
          </p:cNvPr>
          <p:cNvSpPr>
            <a:spLocks noGrp="1"/>
          </p:cNvSpPr>
          <p:nvPr>
            <p:ph type="subTitle" idx="1"/>
          </p:nvPr>
        </p:nvSpPr>
        <p:spPr>
          <a:xfrm>
            <a:off x="94451" y="3193774"/>
            <a:ext cx="10406638" cy="2928730"/>
          </a:xfrm>
        </p:spPr>
        <p:txBody>
          <a:bodyPr>
            <a:noAutofit/>
          </a:bodyPr>
          <a:lstStyle/>
          <a:p>
            <a:pPr algn="ctr"/>
            <a:r>
              <a:rPr lang="en-US" sz="3200" dirty="0">
                <a:effectLst/>
                <a:latin typeface="Arial Black" panose="020B0A04020102020204" pitchFamily="34" charset="0"/>
                <a:ea typeface="Calibri" panose="020F0502020204030204" pitchFamily="34" charset="0"/>
                <a:cs typeface="Arial" panose="020B0604020202020204" pitchFamily="34" charset="0"/>
              </a:rPr>
              <a:t>Orji Kanu Emmanuel</a:t>
            </a:r>
          </a:p>
          <a:p>
            <a:pPr algn="ctr"/>
            <a:br>
              <a:rPr lang="en-NG" sz="3200" dirty="0">
                <a:effectLst/>
                <a:latin typeface="Arial Black" panose="020B0A04020102020204" pitchFamily="34" charset="0"/>
                <a:ea typeface="Calibri" panose="020F0502020204030204" pitchFamily="34" charset="0"/>
                <a:cs typeface="Arial" panose="020B0604020202020204" pitchFamily="34" charset="0"/>
              </a:rPr>
            </a:br>
            <a:r>
              <a:rPr lang="en-US" sz="3200" dirty="0">
                <a:solidFill>
                  <a:schemeClr val="accent2"/>
                </a:solidFill>
                <a:effectLst/>
                <a:latin typeface="Arial Black" panose="020B0A04020102020204" pitchFamily="34" charset="0"/>
                <a:ea typeface="Calibri" panose="020F0502020204030204" pitchFamily="34" charset="0"/>
                <a:cs typeface="Arial" panose="020B0604020202020204" pitchFamily="34" charset="0"/>
              </a:rPr>
              <a:t>National President, Association for Formidable Educational Development (AFED)</a:t>
            </a:r>
            <a:br>
              <a:rPr lang="en-NG" sz="3200" dirty="0">
                <a:solidFill>
                  <a:schemeClr val="accent2"/>
                </a:solidFill>
                <a:effectLst/>
                <a:latin typeface="Arial Black" panose="020B0A04020102020204" pitchFamily="34" charset="0"/>
                <a:ea typeface="Calibri" panose="020F0502020204030204" pitchFamily="34" charset="0"/>
                <a:cs typeface="Arial" panose="020B0604020202020204" pitchFamily="34" charset="0"/>
              </a:rPr>
            </a:br>
            <a:r>
              <a:rPr lang="en-US" sz="3200" dirty="0">
                <a:solidFill>
                  <a:schemeClr val="accent2"/>
                </a:solidFill>
                <a:effectLst/>
                <a:latin typeface="Arial Black" panose="020B0A04020102020204" pitchFamily="34" charset="0"/>
                <a:ea typeface="Calibri" panose="020F0502020204030204" pitchFamily="34" charset="0"/>
                <a:cs typeface="Arial" panose="020B0604020202020204" pitchFamily="34" charset="0"/>
              </a:rPr>
              <a:t>Nigeria</a:t>
            </a:r>
          </a:p>
          <a:p>
            <a:pPr algn="ctr"/>
            <a:r>
              <a:rPr lang="en-US" sz="3200" dirty="0">
                <a:solidFill>
                  <a:schemeClr val="accent2"/>
                </a:solidFill>
                <a:latin typeface="Arial Black" panose="020B0A04020102020204" pitchFamily="34" charset="0"/>
                <a:cs typeface="Arial" panose="020B0604020202020204" pitchFamily="34" charset="0"/>
              </a:rPr>
              <a:t>@ Professional Educators Conference 2021</a:t>
            </a:r>
            <a:endParaRPr lang="en-NG" sz="3200" dirty="0">
              <a:solidFill>
                <a:schemeClr val="accent2"/>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70850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A36B-9EE7-4531-803B-0CC6B8BEFB23}"/>
              </a:ext>
            </a:extLst>
          </p:cNvPr>
          <p:cNvSpPr>
            <a:spLocks noGrp="1"/>
          </p:cNvSpPr>
          <p:nvPr>
            <p:ph type="title"/>
          </p:nvPr>
        </p:nvSpPr>
        <p:spPr>
          <a:xfrm>
            <a:off x="505056" y="74515"/>
            <a:ext cx="8596668" cy="742122"/>
          </a:xfrm>
        </p:spPr>
        <p:txBody>
          <a:bodyPr/>
          <a:lstStyle/>
          <a:p>
            <a:pPr algn="ct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4</a:t>
            </a:r>
            <a:r>
              <a:rPr lang="en-NG" sz="3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Round Out the Curriculum</a:t>
            </a:r>
            <a:endParaRPr lang="en-NG" dirty="0">
              <a:solidFill>
                <a:schemeClr val="tx1"/>
              </a:solidFill>
            </a:endParaRPr>
          </a:p>
        </p:txBody>
      </p:sp>
      <p:sp>
        <p:nvSpPr>
          <p:cNvPr id="3" name="Content Placeholder 2">
            <a:extLst>
              <a:ext uri="{FF2B5EF4-FFF2-40B4-BE49-F238E27FC236}">
                <a16:creationId xmlns:a16="http://schemas.microsoft.com/office/drawing/2014/main" id="{6FD429AD-38F6-4737-B90B-5DC87A3A8F32}"/>
              </a:ext>
            </a:extLst>
          </p:cNvPr>
          <p:cNvSpPr>
            <a:spLocks noGrp="1"/>
          </p:cNvSpPr>
          <p:nvPr>
            <p:ph idx="1"/>
          </p:nvPr>
        </p:nvSpPr>
        <p:spPr>
          <a:xfrm>
            <a:off x="677334" y="816636"/>
            <a:ext cx="8930492" cy="6041363"/>
          </a:xfrm>
        </p:spPr>
        <p:txBody>
          <a:bodyPr>
            <a:normAutofit fontScale="92500" lnSpcReduction="20000"/>
          </a:bodyPr>
          <a:lstStyle/>
          <a:p>
            <a:pPr algn="just">
              <a:lnSpc>
                <a:spcPct val="107000"/>
              </a:lnSpc>
              <a:spcAft>
                <a:spcPts val="800"/>
              </a:spcAft>
            </a:pPr>
            <a:br>
              <a:rPr lang="en-NG"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NG" sz="3200" dirty="0">
                <a:effectLst/>
                <a:latin typeface="Times New Roman" panose="02020603050405020304" pitchFamily="18" charset="0"/>
                <a:ea typeface="Times New Roman" panose="02020603050405020304" pitchFamily="18" charset="0"/>
                <a:cs typeface="Times New Roman" panose="02020603050405020304" pitchFamily="18" charset="0"/>
              </a:rPr>
              <a:t>There is no one magic solution that will prepare students today for tomorrow’s workforce, but giving them a well-rounded education including arts; Science, Technology, Engineering and Math (STEM); history and communications courses can help.</a:t>
            </a:r>
            <a:endParaRPr lang="en-NG"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NG" sz="3200" dirty="0">
                <a:effectLst/>
                <a:latin typeface="Times New Roman" panose="02020603050405020304" pitchFamily="18" charset="0"/>
                <a:ea typeface="Times New Roman" panose="02020603050405020304" pitchFamily="18" charset="0"/>
                <a:cs typeface="Times New Roman" panose="02020603050405020304" pitchFamily="18" charset="0"/>
              </a:rPr>
              <a:t>“STEM is integral to solving practical problems, but STEM alone is not enough. Music and the arts encourage creativity and innovation while underlining self-discipline and providing individual insights into science and math. History informs us of the struggles and successes of past innovators. Communication helps us ask questions, customize our learning, and spark our passions,” said </a:t>
            </a:r>
            <a:r>
              <a:rPr lang="en-NG" sz="3200" dirty="0" err="1">
                <a:effectLst/>
                <a:latin typeface="Times New Roman" panose="02020603050405020304" pitchFamily="18" charset="0"/>
                <a:ea typeface="Times New Roman" panose="02020603050405020304" pitchFamily="18" charset="0"/>
                <a:cs typeface="Times New Roman" panose="02020603050405020304" pitchFamily="18" charset="0"/>
              </a:rPr>
              <a:t>Collias</a:t>
            </a:r>
            <a:r>
              <a:rPr lang="en-NG"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NG"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Tree>
    <p:extLst>
      <p:ext uri="{BB962C8B-B14F-4D97-AF65-F5344CB8AC3E}">
        <p14:creationId xmlns:p14="http://schemas.microsoft.com/office/powerpoint/2010/main" val="346678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00BC-2DA0-40EA-A102-51E37E938969}"/>
              </a:ext>
            </a:extLst>
          </p:cNvPr>
          <p:cNvSpPr>
            <a:spLocks noGrp="1"/>
          </p:cNvSpPr>
          <p:nvPr>
            <p:ph type="title"/>
          </p:nvPr>
        </p:nvSpPr>
        <p:spPr>
          <a:xfrm>
            <a:off x="491803" y="145774"/>
            <a:ext cx="9195536" cy="821635"/>
          </a:xfrm>
        </p:spPr>
        <p:txBody>
          <a:bodyPr>
            <a:normAutofit fontScale="90000"/>
          </a:bodyPr>
          <a:lstStyle/>
          <a:p>
            <a:r>
              <a:rPr lang="en-US" b="1" dirty="0"/>
              <a:t>5. E-Learning is the Present and the Future</a:t>
            </a:r>
            <a:endParaRPr lang="en-NG" b="1" dirty="0"/>
          </a:p>
        </p:txBody>
      </p:sp>
      <p:pic>
        <p:nvPicPr>
          <p:cNvPr id="5" name="Content Placeholder 4">
            <a:extLst>
              <a:ext uri="{FF2B5EF4-FFF2-40B4-BE49-F238E27FC236}">
                <a16:creationId xmlns:a16="http://schemas.microsoft.com/office/drawing/2014/main" id="{4509735D-5A11-442D-856C-E5E7DE0807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803" y="808383"/>
            <a:ext cx="8824476" cy="5777948"/>
          </a:xfrm>
        </p:spPr>
      </p:pic>
    </p:spTree>
    <p:extLst>
      <p:ext uri="{BB962C8B-B14F-4D97-AF65-F5344CB8AC3E}">
        <p14:creationId xmlns:p14="http://schemas.microsoft.com/office/powerpoint/2010/main" val="323423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8CA4-47A7-48F2-9A57-C943879A20C7}"/>
              </a:ext>
            </a:extLst>
          </p:cNvPr>
          <p:cNvSpPr>
            <a:spLocks noGrp="1"/>
          </p:cNvSpPr>
          <p:nvPr>
            <p:ph type="title"/>
          </p:nvPr>
        </p:nvSpPr>
        <p:spPr>
          <a:xfrm>
            <a:off x="677334" y="154029"/>
            <a:ext cx="8596668" cy="662609"/>
          </a:xfrm>
        </p:spPr>
        <p:txBody>
          <a:bodyPr>
            <a:normAutofit fontScale="90000"/>
          </a:bodyPr>
          <a:lstStyle/>
          <a:p>
            <a:r>
              <a:rPr lang="en-US" sz="3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AFED is at the </a:t>
            </a:r>
            <a:r>
              <a:rPr lang="en-US" sz="36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centre</a:t>
            </a:r>
            <a:r>
              <a:rPr lang="en-US" sz="3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Raising global leaders</a:t>
            </a:r>
            <a:br>
              <a:rPr lang="en-NG" sz="3600" dirty="0">
                <a:effectLst/>
                <a:latin typeface="Calibri" panose="020F0502020204030204" pitchFamily="34" charset="0"/>
                <a:ea typeface="Calibri" panose="020F0502020204030204" pitchFamily="34" charset="0"/>
                <a:cs typeface="Times New Roman" panose="02020603050405020304" pitchFamily="18" charset="0"/>
              </a:rPr>
            </a:br>
            <a:endParaRPr lang="en-NG" dirty="0"/>
          </a:p>
        </p:txBody>
      </p:sp>
      <p:sp>
        <p:nvSpPr>
          <p:cNvPr id="3" name="Content Placeholder 2">
            <a:extLst>
              <a:ext uri="{FF2B5EF4-FFF2-40B4-BE49-F238E27FC236}">
                <a16:creationId xmlns:a16="http://schemas.microsoft.com/office/drawing/2014/main" id="{7518F37F-CC5F-49FC-881A-662E77A914CE}"/>
              </a:ext>
            </a:extLst>
          </p:cNvPr>
          <p:cNvSpPr>
            <a:spLocks noGrp="1"/>
          </p:cNvSpPr>
          <p:nvPr>
            <p:ph idx="1"/>
          </p:nvPr>
        </p:nvSpPr>
        <p:spPr>
          <a:xfrm>
            <a:off x="677334" y="980661"/>
            <a:ext cx="8731709" cy="5539409"/>
          </a:xfrm>
        </p:spPr>
        <p:txBody>
          <a:bodyPr>
            <a:normAutofit fontScale="85000" lnSpcReduction="20000"/>
          </a:bodyPr>
          <a:lstStyle/>
          <a:p>
            <a:pPr algn="just">
              <a:lnSpc>
                <a:spcPct val="150000"/>
              </a:lnSpc>
              <a:spcAft>
                <a:spcPts val="8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AFED (Association for Formidable Educational Development) as a case-study</a:t>
            </a:r>
            <a:endParaRPr lang="en-NG"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dirty="0">
                <a:effectLst/>
                <a:latin typeface="Calibri" panose="020F0502020204030204" pitchFamily="34" charset="0"/>
                <a:ea typeface="Calibri" panose="020F0502020204030204" pitchFamily="34" charset="0"/>
                <a:cs typeface="Calibri" panose="020F0502020204030204" pitchFamily="34" charset="0"/>
              </a:rPr>
              <a:t>Association for Formidable Educational Development (AFED), an umbrella for low-cost schools providing quality education for all, is a registered association in Nigeria with its national secretariat situated at 215/217, Ikorodu Road, </a:t>
            </a:r>
            <a:r>
              <a:rPr lang="en-US" sz="3200" dirty="0" err="1">
                <a:effectLst/>
                <a:latin typeface="Calibri" panose="020F0502020204030204" pitchFamily="34" charset="0"/>
                <a:ea typeface="Calibri" panose="020F0502020204030204" pitchFamily="34" charset="0"/>
                <a:cs typeface="Calibri" panose="020F0502020204030204" pitchFamily="34" charset="0"/>
              </a:rPr>
              <a:t>Ilupeju</a:t>
            </a:r>
            <a:r>
              <a:rPr lang="en-US" sz="3200" dirty="0">
                <a:effectLst/>
                <a:latin typeface="Calibri" panose="020F0502020204030204" pitchFamily="34" charset="0"/>
                <a:ea typeface="Calibri" panose="020F0502020204030204" pitchFamily="34" charset="0"/>
                <a:cs typeface="Calibri" panose="020F0502020204030204" pitchFamily="34" charset="0"/>
              </a:rPr>
              <a:t>, Lagos, Nigeria. </a:t>
            </a:r>
          </a:p>
          <a:p>
            <a:pPr algn="just">
              <a:lnSpc>
                <a:spcPct val="107000"/>
              </a:lnSpc>
              <a:spcAft>
                <a:spcPts val="800"/>
              </a:spcAft>
            </a:pPr>
            <a:r>
              <a:rPr lang="en-US" sz="3200" dirty="0">
                <a:effectLst/>
                <a:latin typeface="Calibri" panose="020F0502020204030204" pitchFamily="34" charset="0"/>
                <a:ea typeface="Calibri" panose="020F0502020204030204" pitchFamily="34" charset="0"/>
                <a:cs typeface="Calibri" panose="020F0502020204030204" pitchFamily="34" charset="0"/>
              </a:rPr>
              <a:t>The association has played great developmental roles in the educational system in Lagos State and some other states in Nigeria. AFED's membership comprises of both the approved and yet to be approved schools in Lagos State.</a:t>
            </a:r>
            <a:endParaRPr lang="en-NG"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Tree>
    <p:extLst>
      <p:ext uri="{BB962C8B-B14F-4D97-AF65-F5344CB8AC3E}">
        <p14:creationId xmlns:p14="http://schemas.microsoft.com/office/powerpoint/2010/main" val="203231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FE4D5-21FF-4B1B-AEE0-73F1619B2D44}"/>
              </a:ext>
            </a:extLst>
          </p:cNvPr>
          <p:cNvSpPr>
            <a:spLocks noGrp="1"/>
          </p:cNvSpPr>
          <p:nvPr>
            <p:ph type="title"/>
          </p:nvPr>
        </p:nvSpPr>
        <p:spPr>
          <a:xfrm>
            <a:off x="92765" y="304800"/>
            <a:ext cx="10522226" cy="795130"/>
          </a:xfrm>
        </p:spPr>
        <p:txBody>
          <a:bodyPr>
            <a:noAutofit/>
          </a:bodyPr>
          <a:lstStyle/>
          <a:p>
            <a:r>
              <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Aims and objectives of AFED (Roles of Private School Association)</a:t>
            </a:r>
            <a:br>
              <a:rPr lang="en-NG"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NG" sz="2800" dirty="0">
              <a:solidFill>
                <a:schemeClr val="tx1"/>
              </a:solidFill>
            </a:endParaRPr>
          </a:p>
        </p:txBody>
      </p:sp>
      <p:sp>
        <p:nvSpPr>
          <p:cNvPr id="3" name="Content Placeholder 2">
            <a:extLst>
              <a:ext uri="{FF2B5EF4-FFF2-40B4-BE49-F238E27FC236}">
                <a16:creationId xmlns:a16="http://schemas.microsoft.com/office/drawing/2014/main" id="{5CF0064A-259D-4B03-AC73-D3F872A9B67F}"/>
              </a:ext>
            </a:extLst>
          </p:cNvPr>
          <p:cNvSpPr>
            <a:spLocks noGrp="1"/>
          </p:cNvSpPr>
          <p:nvPr>
            <p:ph idx="1"/>
          </p:nvPr>
        </p:nvSpPr>
        <p:spPr>
          <a:xfrm>
            <a:off x="677334" y="1099930"/>
            <a:ext cx="8917240" cy="5453269"/>
          </a:xfrm>
        </p:spPr>
        <p:txBody>
          <a:bodyPr>
            <a:normAutofit fontScale="92500" lnSpcReduction="10000"/>
          </a:bodyPr>
          <a:lstStyle/>
          <a:p>
            <a:pPr marL="342900" lvl="0" indent="-342900" algn="just">
              <a:lnSpc>
                <a:spcPct val="115000"/>
              </a:lnSpc>
              <a:spcAft>
                <a:spcPts val="10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To ensure that every school aged child gets access to quality and affordable education</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To promote unity, co-operation and friendly atmosphere among member schools</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To guide, motivate, encourage, assist and give technical advice for the development of member schools to meet set standard</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To solicit for funds and educational aids, and accept same from individuals, government, local and international bodies, groups and organizations for the benefits and improvement of member schools</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Tree>
    <p:extLst>
      <p:ext uri="{BB962C8B-B14F-4D97-AF65-F5344CB8AC3E}">
        <p14:creationId xmlns:p14="http://schemas.microsoft.com/office/powerpoint/2010/main" val="113401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3E49-4233-44C1-8391-F7B73E0460A8}"/>
              </a:ext>
            </a:extLst>
          </p:cNvPr>
          <p:cNvSpPr>
            <a:spLocks noGrp="1"/>
          </p:cNvSpPr>
          <p:nvPr>
            <p:ph type="title"/>
          </p:nvPr>
        </p:nvSpPr>
        <p:spPr>
          <a:xfrm>
            <a:off x="2771177" y="0"/>
            <a:ext cx="4093449" cy="516835"/>
          </a:xfrm>
        </p:spPr>
        <p:txBody>
          <a:bodyPr>
            <a:normAutofit fontScale="90000"/>
          </a:bodyPr>
          <a:lstStyle/>
          <a:p>
            <a:pPr algn="ctr"/>
            <a:r>
              <a:rPr lang="en-US" sz="3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Conclusion</a:t>
            </a:r>
            <a:br>
              <a:rPr lang="en-NG" sz="3600" dirty="0">
                <a:effectLst/>
                <a:latin typeface="Calibri" panose="020F0502020204030204" pitchFamily="34" charset="0"/>
                <a:ea typeface="Calibri" panose="020F0502020204030204" pitchFamily="34" charset="0"/>
                <a:cs typeface="Times New Roman" panose="02020603050405020304" pitchFamily="18" charset="0"/>
              </a:rPr>
            </a:br>
            <a:endParaRPr lang="en-NG" dirty="0"/>
          </a:p>
        </p:txBody>
      </p:sp>
      <p:sp>
        <p:nvSpPr>
          <p:cNvPr id="3" name="Content Placeholder 2">
            <a:extLst>
              <a:ext uri="{FF2B5EF4-FFF2-40B4-BE49-F238E27FC236}">
                <a16:creationId xmlns:a16="http://schemas.microsoft.com/office/drawing/2014/main" id="{C6EACE6B-61E7-47FE-9E76-CA2EC84A3FAF}"/>
              </a:ext>
            </a:extLst>
          </p:cNvPr>
          <p:cNvSpPr>
            <a:spLocks noGrp="1"/>
          </p:cNvSpPr>
          <p:nvPr>
            <p:ph idx="1"/>
          </p:nvPr>
        </p:nvSpPr>
        <p:spPr>
          <a:xfrm>
            <a:off x="677331" y="580250"/>
            <a:ext cx="9275049" cy="2448339"/>
          </a:xfrm>
        </p:spPr>
        <p:txBody>
          <a:bodyPr>
            <a:normAutofit fontScale="85000" lnSpcReduction="20000"/>
          </a:bodyPr>
          <a:lstStyle/>
          <a:p>
            <a:pPr algn="just">
              <a:lnSpc>
                <a:spcPct val="107000"/>
              </a:lnSpc>
              <a:spcAft>
                <a:spcPts val="800"/>
              </a:spcAft>
            </a:pPr>
            <a:r>
              <a:rPr lang="en-US"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 what and how shall we go?</a:t>
            </a:r>
            <a:endParaRPr lang="en-NG"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US"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United Fronts</a:t>
            </a: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every hand on deck in the education Industry, policy makers with implementable policies. i.e. every stakeholder in the education industry must create make provisions and create platforms as to this regards</a:t>
            </a:r>
            <a:endParaRPr lang="en-NG"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pic>
        <p:nvPicPr>
          <p:cNvPr id="6" name="Picture 5">
            <a:extLst>
              <a:ext uri="{FF2B5EF4-FFF2-40B4-BE49-F238E27FC236}">
                <a16:creationId xmlns:a16="http://schemas.microsoft.com/office/drawing/2014/main" id="{5F0F9397-57BD-4BE6-A9B4-DE8B7458F408}"/>
              </a:ext>
            </a:extLst>
          </p:cNvPr>
          <p:cNvPicPr/>
          <p:nvPr/>
        </p:nvPicPr>
        <p:blipFill>
          <a:blip r:embed="rId2">
            <a:extLst>
              <a:ext uri="{28A0092B-C50C-407E-A947-70E740481C1C}">
                <a14:useLocalDpi xmlns:a14="http://schemas.microsoft.com/office/drawing/2010/main" val="0"/>
              </a:ext>
            </a:extLst>
          </a:blip>
          <a:stretch>
            <a:fillRect/>
          </a:stretch>
        </p:blipFill>
        <p:spPr>
          <a:xfrm>
            <a:off x="3223703" y="2832652"/>
            <a:ext cx="4182303" cy="2962786"/>
          </a:xfrm>
          <a:prstGeom prst="rect">
            <a:avLst/>
          </a:prstGeom>
        </p:spPr>
      </p:pic>
      <p:sp>
        <p:nvSpPr>
          <p:cNvPr id="8" name="TextBox 7">
            <a:extLst>
              <a:ext uri="{FF2B5EF4-FFF2-40B4-BE49-F238E27FC236}">
                <a16:creationId xmlns:a16="http://schemas.microsoft.com/office/drawing/2014/main" id="{A0A8B735-91AC-4D30-AB1E-DE8CF269F1ED}"/>
              </a:ext>
            </a:extLst>
          </p:cNvPr>
          <p:cNvSpPr txBox="1"/>
          <p:nvPr/>
        </p:nvSpPr>
        <p:spPr>
          <a:xfrm>
            <a:off x="425538" y="6089974"/>
            <a:ext cx="9526842" cy="375552"/>
          </a:xfrm>
          <a:prstGeom prst="rect">
            <a:avLst/>
          </a:prstGeom>
          <a:noFill/>
        </p:spPr>
        <p:txBody>
          <a:bodyPr wrap="square">
            <a:spAutoFit/>
          </a:bodyPr>
          <a:lstStyle/>
          <a:p>
            <a:pPr indent="22860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picture shows the power of unity. How difference can be ignored to fight a common enemy.</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6488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AEE4-790C-43E9-89CD-E6883DD7190B}"/>
              </a:ext>
            </a:extLst>
          </p:cNvPr>
          <p:cNvSpPr>
            <a:spLocks noGrp="1"/>
          </p:cNvSpPr>
          <p:nvPr>
            <p:ph type="title"/>
          </p:nvPr>
        </p:nvSpPr>
        <p:spPr>
          <a:xfrm>
            <a:off x="690586" y="649355"/>
            <a:ext cx="8596668" cy="5989984"/>
          </a:xfrm>
        </p:spPr>
        <p:txBody>
          <a:bodyPr>
            <a:noAutofit/>
          </a:bodyPr>
          <a:lstStyle/>
          <a:p>
            <a:pPr marL="342900" lvl="0" indent="-342900" algn="ctr">
              <a:lnSpc>
                <a:spcPct val="115000"/>
              </a:lnSpc>
            </a:pPr>
            <a:r>
              <a:rPr lang="en-US" b="1" dirty="0">
                <a:effectLst/>
                <a:latin typeface="Calibri" panose="020F0502020204030204" pitchFamily="34" charset="0"/>
                <a:ea typeface="Calibri" panose="020F0502020204030204" pitchFamily="34" charset="0"/>
                <a:cs typeface="Times New Roman" panose="02020603050405020304" pitchFamily="18" charset="0"/>
              </a:rPr>
              <a:t>2 Curriculum Overhaul and Alignment:</a:t>
            </a:r>
            <a:br>
              <a:rPr lang="en-NG"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 the 18</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dirty="0">
                <a:effectLst/>
                <a:latin typeface="Calibri" panose="020F0502020204030204" pitchFamily="34" charset="0"/>
                <a:ea typeface="Calibri" panose="020F0502020204030204" pitchFamily="34" charset="0"/>
                <a:cs typeface="Times New Roman" panose="02020603050405020304" pitchFamily="18" charset="0"/>
              </a:rPr>
              <a:t> century of body of knowledge vs 21</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dirty="0">
                <a:effectLst/>
                <a:latin typeface="Calibri" panose="020F0502020204030204" pitchFamily="34" charset="0"/>
                <a:ea typeface="Calibri" panose="020F0502020204030204" pitchFamily="34" charset="0"/>
                <a:cs typeface="Times New Roman" panose="02020603050405020304" pitchFamily="18" charset="0"/>
              </a:rPr>
              <a:t> century needs</a:t>
            </a:r>
            <a:br>
              <a:rPr lang="en-NG"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21</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dirty="0">
                <a:effectLst/>
                <a:latin typeface="Calibri" panose="020F0502020204030204" pitchFamily="34" charset="0"/>
                <a:ea typeface="Calibri" panose="020F0502020204030204" pitchFamily="34" charset="0"/>
                <a:cs typeface="Times New Roman" panose="02020603050405020304" pitchFamily="18" charset="0"/>
              </a:rPr>
              <a:t> century teacher vs digital skills, leading learning, facilitating influence</a:t>
            </a:r>
            <a:br>
              <a:rPr lang="en-NG"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Aligning for opportunities (Buckingham)</a:t>
            </a:r>
            <a:br>
              <a:rPr lang="en-NG"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The pupil’s vs content; what our contents should do – motivate, influence, augment, facilitate, intensify etc. </a:t>
            </a:r>
            <a:br>
              <a:rPr lang="en-NG"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 </a:t>
            </a:r>
            <a:br>
              <a:rPr lang="en-NG" dirty="0">
                <a:effectLst/>
                <a:latin typeface="Calibri" panose="020F0502020204030204" pitchFamily="34" charset="0"/>
                <a:ea typeface="Calibri" panose="020F0502020204030204" pitchFamily="34" charset="0"/>
                <a:cs typeface="Times New Roman" panose="02020603050405020304" pitchFamily="18" charset="0"/>
              </a:rPr>
            </a:br>
            <a:endParaRPr lang="en-NG" dirty="0"/>
          </a:p>
        </p:txBody>
      </p:sp>
    </p:spTree>
    <p:extLst>
      <p:ext uri="{BB962C8B-B14F-4D97-AF65-F5344CB8AC3E}">
        <p14:creationId xmlns:p14="http://schemas.microsoft.com/office/powerpoint/2010/main" val="880196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D7AA4-1C27-45BD-B0B9-2D4E7983E180}"/>
              </a:ext>
            </a:extLst>
          </p:cNvPr>
          <p:cNvSpPr>
            <a:spLocks noGrp="1"/>
          </p:cNvSpPr>
          <p:nvPr>
            <p:ph type="title"/>
          </p:nvPr>
        </p:nvSpPr>
        <p:spPr>
          <a:xfrm>
            <a:off x="3036220" y="2769704"/>
            <a:ext cx="6028267" cy="1007165"/>
          </a:xfrm>
        </p:spPr>
        <p:txBody>
          <a:bodyPr>
            <a:noAutofit/>
          </a:bodyPr>
          <a:lstStyle/>
          <a:p>
            <a:r>
              <a:rPr lang="en-US" sz="8000" dirty="0"/>
              <a:t>Thank you</a:t>
            </a:r>
            <a:endParaRPr lang="en-NG" sz="8000" dirty="0"/>
          </a:p>
        </p:txBody>
      </p:sp>
    </p:spTree>
    <p:extLst>
      <p:ext uri="{BB962C8B-B14F-4D97-AF65-F5344CB8AC3E}">
        <p14:creationId xmlns:p14="http://schemas.microsoft.com/office/powerpoint/2010/main" val="303097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B0EF-EEF0-4C85-9159-3B88EB676C0C}"/>
              </a:ext>
            </a:extLst>
          </p:cNvPr>
          <p:cNvSpPr>
            <a:spLocks noGrp="1"/>
          </p:cNvSpPr>
          <p:nvPr>
            <p:ph type="title"/>
          </p:nvPr>
        </p:nvSpPr>
        <p:spPr>
          <a:xfrm>
            <a:off x="1426841" y="119269"/>
            <a:ext cx="7540487" cy="821635"/>
          </a:xfrm>
        </p:spPr>
        <p:txBody>
          <a:bodyPr>
            <a:normAutofit/>
          </a:bodyPr>
          <a:lstStyle/>
          <a:p>
            <a:r>
              <a:rPr lang="en-US" sz="4400" dirty="0">
                <a:solidFill>
                  <a:schemeClr val="tx1"/>
                </a:solidFill>
                <a:latin typeface="Arial Black" panose="020B0A04020102020204" pitchFamily="34" charset="0"/>
              </a:rPr>
              <a:t>Do you Remember Her</a:t>
            </a:r>
            <a:r>
              <a:rPr lang="en-US" sz="4400" dirty="0">
                <a:solidFill>
                  <a:schemeClr val="tx1"/>
                </a:solidFill>
              </a:rPr>
              <a:t>?</a:t>
            </a:r>
            <a:endParaRPr lang="en-NG" sz="4400" dirty="0">
              <a:solidFill>
                <a:schemeClr val="tx1"/>
              </a:solidFill>
            </a:endParaRPr>
          </a:p>
        </p:txBody>
      </p:sp>
      <p:pic>
        <p:nvPicPr>
          <p:cNvPr id="5" name="Content Placeholder 4">
            <a:extLst>
              <a:ext uri="{FF2B5EF4-FFF2-40B4-BE49-F238E27FC236}">
                <a16:creationId xmlns:a16="http://schemas.microsoft.com/office/drawing/2014/main" id="{A3EA03F6-22F7-4589-AD24-00D7692FD6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6841" y="843726"/>
            <a:ext cx="7727098" cy="5114855"/>
          </a:xfrm>
        </p:spPr>
      </p:pic>
      <p:sp>
        <p:nvSpPr>
          <p:cNvPr id="7" name="TextBox 6">
            <a:extLst>
              <a:ext uri="{FF2B5EF4-FFF2-40B4-BE49-F238E27FC236}">
                <a16:creationId xmlns:a16="http://schemas.microsoft.com/office/drawing/2014/main" id="{0BEE77B2-A839-4216-BC9A-1C9DBBDFD392}"/>
              </a:ext>
            </a:extLst>
          </p:cNvPr>
          <p:cNvSpPr txBox="1"/>
          <p:nvPr/>
        </p:nvSpPr>
        <p:spPr>
          <a:xfrm>
            <a:off x="2173356" y="5958581"/>
            <a:ext cx="8044069" cy="369332"/>
          </a:xfrm>
          <a:prstGeom prst="rect">
            <a:avLst/>
          </a:prstGeom>
          <a:noFill/>
        </p:spPr>
        <p:txBody>
          <a:bodyPr wrap="square">
            <a:spAutoFit/>
          </a:bodyPr>
          <a:lstStyle/>
          <a:p>
            <a:r>
              <a:rPr lang="en-US" b="1" dirty="0">
                <a:hlinkClick r:id="rId3" tooltip="Faith Odunsi Wins Global Mathematics Tournament Competition">
                  <a:extLst>
                    <a:ext uri="{A12FA001-AC4F-418D-AE19-62706E023703}">
                      <ahyp:hlinkClr xmlns:ahyp="http://schemas.microsoft.com/office/drawing/2018/hyperlinkcolor" val="tx"/>
                    </a:ext>
                  </a:extLst>
                </a:hlinkClick>
              </a:rPr>
              <a:t>Faith </a:t>
            </a:r>
            <a:r>
              <a:rPr lang="en-US" b="1" dirty="0" err="1">
                <a:hlinkClick r:id="rId3" tooltip="Faith Odunsi Wins Global Mathematics Tournament Competition">
                  <a:extLst>
                    <a:ext uri="{A12FA001-AC4F-418D-AE19-62706E023703}">
                      <ahyp:hlinkClr xmlns:ahyp="http://schemas.microsoft.com/office/drawing/2018/hyperlinkcolor" val="tx"/>
                    </a:ext>
                  </a:extLst>
                </a:hlinkClick>
              </a:rPr>
              <a:t>Odunsi</a:t>
            </a:r>
            <a:r>
              <a:rPr lang="en-US" b="1" dirty="0">
                <a:hlinkClick r:id="rId3" tooltip="Faith Odunsi Wins Global Mathematics Tournament Competition">
                  <a:extLst>
                    <a:ext uri="{A12FA001-AC4F-418D-AE19-62706E023703}">
                      <ahyp:hlinkClr xmlns:ahyp="http://schemas.microsoft.com/office/drawing/2018/hyperlinkcolor" val="tx"/>
                    </a:ext>
                  </a:extLst>
                </a:hlinkClick>
              </a:rPr>
              <a:t> </a:t>
            </a:r>
            <a:r>
              <a:rPr lang="en-US" dirty="0">
                <a:hlinkClick r:id="rId3" tooltip="Faith Odunsi Wins Global Mathematics Tournament Competition">
                  <a:extLst>
                    <a:ext uri="{A12FA001-AC4F-418D-AE19-62706E023703}">
                      <ahyp:hlinkClr xmlns:ahyp="http://schemas.microsoft.com/office/drawing/2018/hyperlinkcolor" val="tx"/>
                    </a:ext>
                  </a:extLst>
                </a:hlinkClick>
              </a:rPr>
              <a:t>Won Global Mathematics Tournament Competition</a:t>
            </a:r>
            <a:endParaRPr lang="en-NG" dirty="0"/>
          </a:p>
        </p:txBody>
      </p:sp>
    </p:spTree>
    <p:extLst>
      <p:ext uri="{BB962C8B-B14F-4D97-AF65-F5344CB8AC3E}">
        <p14:creationId xmlns:p14="http://schemas.microsoft.com/office/powerpoint/2010/main" val="1397121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5FBF-5E1B-4934-B980-266846F0418C}"/>
              </a:ext>
            </a:extLst>
          </p:cNvPr>
          <p:cNvSpPr>
            <a:spLocks noGrp="1"/>
          </p:cNvSpPr>
          <p:nvPr>
            <p:ph type="title"/>
          </p:nvPr>
        </p:nvSpPr>
        <p:spPr>
          <a:xfrm>
            <a:off x="1842265" y="172279"/>
            <a:ext cx="6266805" cy="644360"/>
          </a:xfrm>
        </p:spPr>
        <p:txBody>
          <a:bodyPr/>
          <a:lstStyle/>
          <a:p>
            <a:pPr algn="ctr"/>
            <a:r>
              <a:rPr lang="en-US" b="1" dirty="0"/>
              <a:t>Introduction</a:t>
            </a:r>
            <a:endParaRPr lang="en-NG" b="1" dirty="0"/>
          </a:p>
        </p:txBody>
      </p:sp>
      <p:sp>
        <p:nvSpPr>
          <p:cNvPr id="3" name="Content Placeholder 2">
            <a:extLst>
              <a:ext uri="{FF2B5EF4-FFF2-40B4-BE49-F238E27FC236}">
                <a16:creationId xmlns:a16="http://schemas.microsoft.com/office/drawing/2014/main" id="{03EEB743-7238-4371-91D2-F90CBC800F7F}"/>
              </a:ext>
            </a:extLst>
          </p:cNvPr>
          <p:cNvSpPr>
            <a:spLocks noGrp="1"/>
          </p:cNvSpPr>
          <p:nvPr>
            <p:ph idx="1"/>
          </p:nvPr>
        </p:nvSpPr>
        <p:spPr>
          <a:xfrm>
            <a:off x="212035" y="914400"/>
            <a:ext cx="9727095" cy="5605669"/>
          </a:xfrm>
        </p:spPr>
        <p:txBody>
          <a:bodyPr>
            <a:normAutofit/>
          </a:bodyPr>
          <a:lstStyle/>
          <a:p>
            <a:r>
              <a:rPr lang="en-NG" sz="3200" dirty="0">
                <a:effectLst/>
                <a:latin typeface="Times New Roman" panose="02020603050405020304" pitchFamily="18" charset="0"/>
                <a:ea typeface="Times New Roman" panose="02020603050405020304" pitchFamily="18" charset="0"/>
                <a:cs typeface="Times New Roman" panose="02020603050405020304" pitchFamily="18" charset="0"/>
              </a:rPr>
              <a:t>What are the most important skills that students need to prepare for the 21st Century workforce? More importantly, how can educators help kids gain these competencies?</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NG"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“Your local corner is a stage and part of the global stage for that matter. Do the right thing, one at a time and be consistent, you may never believe the influence you can contribute to the global economy from that point”</a:t>
            </a:r>
            <a:endParaRPr lang="en-NG"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Tree>
    <p:extLst>
      <p:ext uri="{BB962C8B-B14F-4D97-AF65-F5344CB8AC3E}">
        <p14:creationId xmlns:p14="http://schemas.microsoft.com/office/powerpoint/2010/main" val="251859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BC4B-B6E1-4121-AEA5-C28F3093FAFA}"/>
              </a:ext>
            </a:extLst>
          </p:cNvPr>
          <p:cNvSpPr>
            <a:spLocks noGrp="1"/>
          </p:cNvSpPr>
          <p:nvPr>
            <p:ph type="title"/>
          </p:nvPr>
        </p:nvSpPr>
        <p:spPr>
          <a:xfrm>
            <a:off x="650830" y="159027"/>
            <a:ext cx="8596668" cy="834887"/>
          </a:xfrm>
        </p:spPr>
        <p:txBody>
          <a:bodyPr/>
          <a:lstStyle/>
          <a:p>
            <a:pPr algn="ctr"/>
            <a:r>
              <a:rPr lang="en-US" b="1" dirty="0"/>
              <a:t>Let’s start with a statistics</a:t>
            </a:r>
            <a:endParaRPr lang="en-NG" b="1" dirty="0"/>
          </a:p>
        </p:txBody>
      </p:sp>
      <p:sp>
        <p:nvSpPr>
          <p:cNvPr id="3" name="Content Placeholder 2">
            <a:extLst>
              <a:ext uri="{FF2B5EF4-FFF2-40B4-BE49-F238E27FC236}">
                <a16:creationId xmlns:a16="http://schemas.microsoft.com/office/drawing/2014/main" id="{48DAFA16-6280-4C99-BDD5-D1A02962C688}"/>
              </a:ext>
            </a:extLst>
          </p:cNvPr>
          <p:cNvSpPr>
            <a:spLocks noGrp="1"/>
          </p:cNvSpPr>
          <p:nvPr>
            <p:ph idx="1"/>
          </p:nvPr>
        </p:nvSpPr>
        <p:spPr>
          <a:xfrm>
            <a:off x="132523" y="993915"/>
            <a:ext cx="10283686" cy="5864086"/>
          </a:xfrm>
        </p:spPr>
        <p:txBody>
          <a:bodyPr/>
          <a:lstStyle/>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According to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UNICEF</a:t>
            </a:r>
            <a:r>
              <a:rPr lang="en-US" sz="2000" b="1" i="1" dirty="0">
                <a:effectLst/>
                <a:latin typeface="Calibri" panose="020F0502020204030204" pitchFamily="34" charset="0"/>
                <a:ea typeface="Calibri" panose="020F0502020204030204" pitchFamily="34" charset="0"/>
                <a:cs typeface="Times New Roman" panose="02020603050405020304" pitchFamily="18" charset="0"/>
              </a:rPr>
              <a:t>, “one in every five of the world’s out-of-school children is in Nigeria. Even though primary education is free and compulsory, about 10.5 million of the country’s children aged 5-14 years are not in school</a:t>
            </a:r>
            <a:r>
              <a:rPr lang="en-US" sz="2000" dirty="0">
                <a:effectLst/>
                <a:latin typeface="Calibri" panose="020F0502020204030204" pitchFamily="34" charset="0"/>
                <a:ea typeface="Calibri" panose="020F0502020204030204" pitchFamily="34" charset="0"/>
                <a:cs typeface="Times New Roman" panose="02020603050405020304" pitchFamily="18" charset="0"/>
              </a:rPr>
              <a:t>”. This is not true as these statistics cover only the schools recognized by the government. </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Research conducted by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Professor James Tooley of the University of Buckingham</a:t>
            </a:r>
            <a:r>
              <a:rPr lang="en-US" sz="2000" dirty="0">
                <a:effectLst/>
                <a:latin typeface="Calibri" panose="020F0502020204030204" pitchFamily="34" charset="0"/>
                <a:ea typeface="Calibri" panose="020F0502020204030204" pitchFamily="34" charset="0"/>
                <a:cs typeface="Times New Roman" panose="02020603050405020304" pitchFamily="18" charset="0"/>
              </a:rPr>
              <a:t>, international Patron of AFED and champion of low-cost private education worldwide, shows that about 26% of the total population aged 5-14 are in government schools, 70% in private schools and a very significant but small 4% are out of school. </a:t>
            </a:r>
          </a:p>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Another research conducted b</a:t>
            </a:r>
            <a:r>
              <a:rPr lang="en-US" sz="1800" dirty="0">
                <a:effectLst/>
                <a:latin typeface="Calibri" panose="020F0502020204030204" pitchFamily="34" charset="0"/>
                <a:ea typeface="Calibri" panose="020F0502020204030204" pitchFamily="34" charset="0"/>
                <a:cs typeface="Times New Roman" panose="02020603050405020304" pitchFamily="18" charset="0"/>
              </a:rPr>
              <a:t>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DEEPEN (Developing Effective Private Education in Nigeria by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UKaid</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2018, shows that over one million children of primary and pre-primary age are enrolled in approximately 18,000 private schools – totaling 70% of enrolment at the primary level. Looking at this in contrast with the 1001 primary schools that the State Universal Basic Education Board (SUBEB) of Lagos state are in charge of, and you can draw a simple conclusion that the Private schools in Lagos-Nigeria accommodate most of the children that are considered to be out of school because a lot of them are not recognized by the government, and this is a situation that AFED as an association is striving to correct.</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Tree>
    <p:extLst>
      <p:ext uri="{BB962C8B-B14F-4D97-AF65-F5344CB8AC3E}">
        <p14:creationId xmlns:p14="http://schemas.microsoft.com/office/powerpoint/2010/main" val="256968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2A6E-0DEE-4206-84F5-0D6CC7D312A9}"/>
              </a:ext>
            </a:extLst>
          </p:cNvPr>
          <p:cNvSpPr>
            <a:spLocks noGrp="1"/>
          </p:cNvSpPr>
          <p:nvPr>
            <p:ph type="title"/>
          </p:nvPr>
        </p:nvSpPr>
        <p:spPr>
          <a:xfrm>
            <a:off x="942379" y="6625"/>
            <a:ext cx="9036508" cy="660400"/>
          </a:xfrm>
        </p:spPr>
        <p:txBody>
          <a:bodyPr>
            <a:normAutofit fontScale="90000"/>
          </a:bodyPr>
          <a:lstStyle/>
          <a:p>
            <a:r>
              <a:rPr lang="en-US" b="1" dirty="0">
                <a:solidFill>
                  <a:schemeClr val="tx1"/>
                </a:solidFill>
                <a:latin typeface="Arial Black" panose="020B0A04020102020204" pitchFamily="34" charset="0"/>
              </a:rPr>
              <a:t>Statistics of Out Of school Children</a:t>
            </a:r>
            <a:endParaRPr lang="en-NG" b="1" dirty="0">
              <a:solidFill>
                <a:schemeClr val="tx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BE496DA1-2FB5-48ED-93DF-2BDD4F90666C}"/>
              </a:ext>
            </a:extLst>
          </p:cNvPr>
          <p:cNvSpPr>
            <a:spLocks noGrp="1"/>
          </p:cNvSpPr>
          <p:nvPr>
            <p:ph idx="1"/>
          </p:nvPr>
        </p:nvSpPr>
        <p:spPr/>
        <p:txBody>
          <a:bodyPr/>
          <a:lstStyle/>
          <a:p>
            <a:endParaRPr lang="en-NG"/>
          </a:p>
        </p:txBody>
      </p:sp>
      <p:pic>
        <p:nvPicPr>
          <p:cNvPr id="4" name="Picture 3">
            <a:extLst>
              <a:ext uri="{FF2B5EF4-FFF2-40B4-BE49-F238E27FC236}">
                <a16:creationId xmlns:a16="http://schemas.microsoft.com/office/drawing/2014/main" id="{7B4B88FD-BF8D-46BA-835C-1492D429E287}"/>
              </a:ext>
            </a:extLst>
          </p:cNvPr>
          <p:cNvPicPr/>
          <p:nvPr/>
        </p:nvPicPr>
        <p:blipFill>
          <a:blip r:embed="rId2">
            <a:extLst>
              <a:ext uri="{28A0092B-C50C-407E-A947-70E740481C1C}">
                <a14:useLocalDpi xmlns:a14="http://schemas.microsoft.com/office/drawing/2010/main" val="0"/>
              </a:ext>
            </a:extLst>
          </a:blip>
          <a:stretch>
            <a:fillRect/>
          </a:stretch>
        </p:blipFill>
        <p:spPr>
          <a:xfrm>
            <a:off x="0" y="667025"/>
            <a:ext cx="12192000" cy="6184350"/>
          </a:xfrm>
          <a:prstGeom prst="rect">
            <a:avLst/>
          </a:prstGeom>
        </p:spPr>
      </p:pic>
    </p:spTree>
    <p:extLst>
      <p:ext uri="{BB962C8B-B14F-4D97-AF65-F5344CB8AC3E}">
        <p14:creationId xmlns:p14="http://schemas.microsoft.com/office/powerpoint/2010/main" val="4279113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7F93-5B55-4B40-931B-C240AD9076BA}"/>
              </a:ext>
            </a:extLst>
          </p:cNvPr>
          <p:cNvSpPr>
            <a:spLocks noGrp="1"/>
          </p:cNvSpPr>
          <p:nvPr>
            <p:ph type="title"/>
          </p:nvPr>
        </p:nvSpPr>
        <p:spPr>
          <a:xfrm>
            <a:off x="147247" y="0"/>
            <a:ext cx="9606354" cy="6069496"/>
          </a:xfrm>
        </p:spPr>
        <p:txBody>
          <a:bodyPr>
            <a:normAutofit fontScale="90000"/>
          </a:bodyPr>
          <a:lstStyle/>
          <a:p>
            <a:pPr algn="just">
              <a:lnSpc>
                <a:spcPct val="107000"/>
              </a:lnSpc>
              <a:spcAft>
                <a:spcPts val="800"/>
              </a:spcAft>
            </a:pPr>
            <a:r>
              <a:rPr lang="en-US" sz="4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Meanwhile Of the number of children already in school, how do we prepare them for the global stage.? Can they compete with their counterparts in other parts of the world?</a:t>
            </a:r>
            <a:br>
              <a:rPr lang="en-US" sz="4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4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NG" sz="4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4900"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This presentation shows very important things we can do to raise children who can compete in the world stage. </a:t>
            </a:r>
            <a:br>
              <a:rPr lang="en-NG"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br>
            <a:endParaRPr lang="en-NG" dirty="0">
              <a:solidFill>
                <a:schemeClr val="accent5"/>
              </a:solidFill>
            </a:endParaRPr>
          </a:p>
        </p:txBody>
      </p:sp>
    </p:spTree>
    <p:extLst>
      <p:ext uri="{BB962C8B-B14F-4D97-AF65-F5344CB8AC3E}">
        <p14:creationId xmlns:p14="http://schemas.microsoft.com/office/powerpoint/2010/main" val="342401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3B1D-1EA2-4FCE-B98B-5D1DCED6904A}"/>
              </a:ext>
            </a:extLst>
          </p:cNvPr>
          <p:cNvSpPr>
            <a:spLocks noGrp="1"/>
          </p:cNvSpPr>
          <p:nvPr>
            <p:ph type="title"/>
          </p:nvPr>
        </p:nvSpPr>
        <p:spPr>
          <a:xfrm>
            <a:off x="650829" y="0"/>
            <a:ext cx="8596668" cy="755374"/>
          </a:xfrm>
        </p:spPr>
        <p:txBody>
          <a:bodyPr/>
          <a:lstStyle/>
          <a:p>
            <a:pPr algn="ctr"/>
            <a:r>
              <a:rPr lang="en-NG" sz="3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Encourage Teamwork</a:t>
            </a:r>
            <a:endParaRPr lang="en-NG" dirty="0">
              <a:solidFill>
                <a:schemeClr val="tx1"/>
              </a:solidFill>
            </a:endParaRPr>
          </a:p>
        </p:txBody>
      </p:sp>
      <p:sp>
        <p:nvSpPr>
          <p:cNvPr id="3" name="Content Placeholder 2">
            <a:extLst>
              <a:ext uri="{FF2B5EF4-FFF2-40B4-BE49-F238E27FC236}">
                <a16:creationId xmlns:a16="http://schemas.microsoft.com/office/drawing/2014/main" id="{FEDC605B-2E20-4556-8D74-BBE0994C9222}"/>
              </a:ext>
            </a:extLst>
          </p:cNvPr>
          <p:cNvSpPr>
            <a:spLocks noGrp="1"/>
          </p:cNvSpPr>
          <p:nvPr>
            <p:ph idx="1"/>
          </p:nvPr>
        </p:nvSpPr>
        <p:spPr>
          <a:xfrm>
            <a:off x="-92765" y="755374"/>
            <a:ext cx="7805530" cy="6003233"/>
          </a:xfrm>
        </p:spPr>
        <p:txBody>
          <a:bodyPr/>
          <a:lstStyle/>
          <a:p>
            <a:pPr algn="just"/>
            <a:br>
              <a:rPr lang="en-NG"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NG" sz="3600" dirty="0">
                <a:effectLst/>
                <a:latin typeface="Times New Roman" panose="02020603050405020304" pitchFamily="18" charset="0"/>
                <a:ea typeface="Times New Roman" panose="02020603050405020304" pitchFamily="18" charset="0"/>
                <a:cs typeface="Times New Roman" panose="02020603050405020304" pitchFamily="18" charset="0"/>
              </a:rPr>
              <a:t>One of the biggest things that students today need to succeed at work is the ability to work as a team. They need to understand how to communicate, compromise and share credit so that they can be a valuable contributing member to projects. This can be taught in school by encouraging teamwork on some projects and assignments.</a:t>
            </a:r>
            <a:endParaRPr lang="en-NG"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pic>
        <p:nvPicPr>
          <p:cNvPr id="7" name="Picture 6">
            <a:extLst>
              <a:ext uri="{FF2B5EF4-FFF2-40B4-BE49-F238E27FC236}">
                <a16:creationId xmlns:a16="http://schemas.microsoft.com/office/drawing/2014/main" id="{E85464A8-3AF8-4091-8441-FF7BDE887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765" y="1123718"/>
            <a:ext cx="4479235" cy="4319016"/>
          </a:xfrm>
          <a:prstGeom prst="rect">
            <a:avLst/>
          </a:prstGeom>
        </p:spPr>
      </p:pic>
    </p:spTree>
    <p:extLst>
      <p:ext uri="{BB962C8B-B14F-4D97-AF65-F5344CB8AC3E}">
        <p14:creationId xmlns:p14="http://schemas.microsoft.com/office/powerpoint/2010/main" val="55965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C4DB-5A83-4F98-AAFA-58B52D981986}"/>
              </a:ext>
            </a:extLst>
          </p:cNvPr>
          <p:cNvSpPr>
            <a:spLocks noGrp="1"/>
          </p:cNvSpPr>
          <p:nvPr>
            <p:ph type="title"/>
          </p:nvPr>
        </p:nvSpPr>
        <p:spPr>
          <a:xfrm>
            <a:off x="1737507" y="0"/>
            <a:ext cx="6187291" cy="622852"/>
          </a:xfrm>
        </p:spPr>
        <p:txBody>
          <a:bodyPr>
            <a:noAutofit/>
          </a:bodyPr>
          <a:lstStyle/>
          <a:p>
            <a:r>
              <a:rPr lang="en-NG" sz="4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Be Future-Focused</a:t>
            </a:r>
            <a:endParaRPr lang="en-NG" sz="4000" dirty="0">
              <a:solidFill>
                <a:schemeClr val="tx1"/>
              </a:solidFill>
            </a:endParaRPr>
          </a:p>
        </p:txBody>
      </p:sp>
      <p:sp>
        <p:nvSpPr>
          <p:cNvPr id="3" name="Content Placeholder 2">
            <a:extLst>
              <a:ext uri="{FF2B5EF4-FFF2-40B4-BE49-F238E27FC236}">
                <a16:creationId xmlns:a16="http://schemas.microsoft.com/office/drawing/2014/main" id="{318E2F80-4E54-44CD-BECD-96FA62BB46E7}"/>
              </a:ext>
            </a:extLst>
          </p:cNvPr>
          <p:cNvSpPr>
            <a:spLocks noGrp="1"/>
          </p:cNvSpPr>
          <p:nvPr>
            <p:ph idx="1"/>
          </p:nvPr>
        </p:nvSpPr>
        <p:spPr>
          <a:xfrm>
            <a:off x="1" y="811641"/>
            <a:ext cx="8203096" cy="5852573"/>
          </a:xfrm>
        </p:spPr>
        <p:txBody>
          <a:bodyPr>
            <a:normAutofit/>
          </a:bodyPr>
          <a:lstStyle/>
          <a:p>
            <a:pPr algn="just"/>
            <a:br>
              <a:rPr lang="en-NG"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NG" sz="3200" dirty="0">
                <a:effectLst/>
                <a:latin typeface="Times New Roman" panose="02020603050405020304" pitchFamily="18" charset="0"/>
                <a:ea typeface="Times New Roman" panose="02020603050405020304" pitchFamily="18" charset="0"/>
                <a:cs typeface="Times New Roman" panose="02020603050405020304" pitchFamily="18" charset="0"/>
              </a:rPr>
              <a:t>In many ways, real life begins at graduation for students -- they begin to put their knowledge into use and manage their own finances and life plans. So schools should focus not just on whether students have learned material, but where it will take students later. Will they be a financial, career and personal success because of what they learned? And when students ask, “Will I ever even use this in real life?” have an answer -- and an example of why they will.</a:t>
            </a:r>
            <a:endParaRPr lang="en-NG"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pic>
        <p:nvPicPr>
          <p:cNvPr id="5" name="Picture 4">
            <a:extLst>
              <a:ext uri="{FF2B5EF4-FFF2-40B4-BE49-F238E27FC236}">
                <a16:creationId xmlns:a16="http://schemas.microsoft.com/office/drawing/2014/main" id="{89D18682-FC31-4722-B9AA-13F8B5422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3098" y="1431236"/>
            <a:ext cx="3988902" cy="4311304"/>
          </a:xfrm>
          <a:prstGeom prst="rect">
            <a:avLst/>
          </a:prstGeom>
        </p:spPr>
      </p:pic>
    </p:spTree>
    <p:extLst>
      <p:ext uri="{BB962C8B-B14F-4D97-AF65-F5344CB8AC3E}">
        <p14:creationId xmlns:p14="http://schemas.microsoft.com/office/powerpoint/2010/main" val="1298465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7014-B382-4EBB-B1EC-CB7C20C7D695}"/>
              </a:ext>
            </a:extLst>
          </p:cNvPr>
          <p:cNvSpPr>
            <a:spLocks noGrp="1"/>
          </p:cNvSpPr>
          <p:nvPr>
            <p:ph type="title"/>
          </p:nvPr>
        </p:nvSpPr>
        <p:spPr>
          <a:xfrm>
            <a:off x="677334" y="145774"/>
            <a:ext cx="8596668" cy="834887"/>
          </a:xfrm>
        </p:spPr>
        <p:txBody>
          <a:bodyPr/>
          <a:lstStyle/>
          <a:p>
            <a:pPr algn="ctr"/>
            <a:r>
              <a:rPr lang="en-NG" sz="3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Teach Complex Thinking Skills</a:t>
            </a:r>
            <a:endParaRPr lang="en-NG" dirty="0">
              <a:solidFill>
                <a:schemeClr val="tx1"/>
              </a:solidFill>
            </a:endParaRPr>
          </a:p>
        </p:txBody>
      </p:sp>
      <p:sp>
        <p:nvSpPr>
          <p:cNvPr id="3" name="Content Placeholder 2">
            <a:extLst>
              <a:ext uri="{FF2B5EF4-FFF2-40B4-BE49-F238E27FC236}">
                <a16:creationId xmlns:a16="http://schemas.microsoft.com/office/drawing/2014/main" id="{135E5313-D7CE-4977-B0E6-8EEB13C72339}"/>
              </a:ext>
            </a:extLst>
          </p:cNvPr>
          <p:cNvSpPr>
            <a:spLocks noGrp="1"/>
          </p:cNvSpPr>
          <p:nvPr>
            <p:ph idx="1"/>
          </p:nvPr>
        </p:nvSpPr>
        <p:spPr>
          <a:xfrm>
            <a:off x="677333" y="980662"/>
            <a:ext cx="8596668" cy="5420138"/>
          </a:xfrm>
        </p:spPr>
        <p:txBody>
          <a:bodyPr>
            <a:normAutofit fontScale="92500" lnSpcReduction="20000"/>
          </a:bodyPr>
          <a:lstStyle/>
          <a:p>
            <a:pPr algn="just">
              <a:lnSpc>
                <a:spcPct val="107000"/>
              </a:lnSpc>
              <a:spcAft>
                <a:spcPts val="800"/>
              </a:spcAft>
            </a:pPr>
            <a:br>
              <a:rPr lang="en-NG"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NG" sz="3200" dirty="0">
                <a:effectLst/>
                <a:latin typeface="Times New Roman" panose="02020603050405020304" pitchFamily="18" charset="0"/>
                <a:ea typeface="Times New Roman" panose="02020603050405020304" pitchFamily="18" charset="0"/>
                <a:cs typeface="Times New Roman" panose="02020603050405020304" pitchFamily="18" charset="0"/>
              </a:rPr>
              <a:t>In the workplace, it’s not just about getting to the right end, but getting there by the best path. This is something that can be reinforced in high school by giving students context for decision-making and solving problems.</a:t>
            </a:r>
            <a:endParaRPr lang="en-NG"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NG" sz="3200" dirty="0">
                <a:effectLst/>
                <a:latin typeface="Times New Roman" panose="02020603050405020304" pitchFamily="18" charset="0"/>
                <a:ea typeface="Times New Roman" panose="02020603050405020304" pitchFamily="18" charset="0"/>
              </a:rPr>
              <a:t>“[Jobs in the modern workplace] require innovation, creativity, and the ability to look at a task and not only see the outcome, but also imagine different ways to achieve it. This is why I really like international affairs, politics and even complex math,” said Marder, who is a recent graduate.</a:t>
            </a:r>
            <a:br>
              <a:rPr lang="en-NG" sz="3200" dirty="0">
                <a:effectLst/>
                <a:latin typeface="Times New Roman" panose="02020603050405020304" pitchFamily="18" charset="0"/>
                <a:ea typeface="Times New Roman" panose="02020603050405020304" pitchFamily="18" charset="0"/>
              </a:rPr>
            </a:br>
            <a:endParaRPr lang="en-NG" sz="3200" dirty="0"/>
          </a:p>
        </p:txBody>
      </p:sp>
    </p:spTree>
    <p:extLst>
      <p:ext uri="{BB962C8B-B14F-4D97-AF65-F5344CB8AC3E}">
        <p14:creationId xmlns:p14="http://schemas.microsoft.com/office/powerpoint/2010/main" val="21700431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45</TotalTime>
  <Words>1168</Words>
  <Application>Microsoft Office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Calibri</vt:lpstr>
      <vt:lpstr>Symbol</vt:lpstr>
      <vt:lpstr>Times New Roman</vt:lpstr>
      <vt:lpstr>Trebuchet MS</vt:lpstr>
      <vt:lpstr>Wingdings 3</vt:lpstr>
      <vt:lpstr>Facet</vt:lpstr>
      <vt:lpstr>Preparing the Pupils/Students for Global Stages (AFED as a case-study)   </vt:lpstr>
      <vt:lpstr>Do you Remember Her?</vt:lpstr>
      <vt:lpstr>Introduction</vt:lpstr>
      <vt:lpstr>Let’s start with a statistics</vt:lpstr>
      <vt:lpstr>Statistics of Out Of school Children</vt:lpstr>
      <vt:lpstr>Meanwhile Of the number of children already in school, how do we prepare them for the global stage.? Can they compete with their counterparts in other parts of the world?   This presentation shows very important things we can do to raise children who can compete in the world stage.  </vt:lpstr>
      <vt:lpstr>1. Encourage Teamwork</vt:lpstr>
      <vt:lpstr>2. Be Future-Focused</vt:lpstr>
      <vt:lpstr>3. Teach Complex Thinking Skills</vt:lpstr>
      <vt:lpstr>4. Round Out the Curriculum</vt:lpstr>
      <vt:lpstr>5. E-Learning is the Present and the Future</vt:lpstr>
      <vt:lpstr>AFED is at the centre of Raising global leaders </vt:lpstr>
      <vt:lpstr>Aims and objectives of AFED (Roles of Private School Association) </vt:lpstr>
      <vt:lpstr>In Conclusion </vt:lpstr>
      <vt:lpstr>2 Curriculum Overhaul and Alignment:  the 18th century of body of knowledge vs 21st century needs 21st century teacher vs digital skills, leading learning, facilitating influence Aligning for opportunities (Buckingham) The pupil’s vs content; what our contents should do – motivate, influence, augment, facilitate, intensify etc.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the Pupils/Students for Global Stages (AFED as a case-study)   </dc:title>
  <dc:creator>Francis Uzor</dc:creator>
  <cp:lastModifiedBy>Francis Uzor</cp:lastModifiedBy>
  <cp:revision>1</cp:revision>
  <dcterms:created xsi:type="dcterms:W3CDTF">2021-08-26T05:00:03Z</dcterms:created>
  <dcterms:modified xsi:type="dcterms:W3CDTF">2021-08-26T05:45:04Z</dcterms:modified>
</cp:coreProperties>
</file>